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801" r:id="rId2"/>
    <p:sldId id="1804" r:id="rId3"/>
  </p:sldIdLst>
  <p:sldSz cx="12801600" cy="9601200" type="A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3" d="100"/>
          <a:sy n="53" d="100"/>
        </p:scale>
        <p:origin x="1278" y="60"/>
      </p:cViewPr>
      <p:guideLst/>
    </p:cSldViewPr>
  </p:slideViewPr>
  <p:notesTextViewPr>
    <p:cViewPr>
      <p:scale>
        <a:sx n="1" d="1"/>
        <a:sy n="1" d="1"/>
      </p:scale>
      <p:origin x="0" y="0"/>
    </p:cViewPr>
  </p:notesTextViewPr>
  <p:gridSpacing cx="68400" cy="684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6ADEFF1-76D1-440F-B189-546AC177109E}"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CFA805-9099-44EC-8F6D-C864F712E152}" type="slidenum">
              <a:rPr kumimoji="1" lang="ja-JP" altLang="en-US" smtClean="0"/>
              <a:t>‹#›</a:t>
            </a:fld>
            <a:endParaRPr kumimoji="1" lang="ja-JP" altLang="en-US"/>
          </a:p>
        </p:txBody>
      </p:sp>
    </p:spTree>
    <p:extLst>
      <p:ext uri="{BB962C8B-B14F-4D97-AF65-F5344CB8AC3E}">
        <p14:creationId xmlns:p14="http://schemas.microsoft.com/office/powerpoint/2010/main" val="1098638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6ADEFF1-76D1-440F-B189-546AC177109E}"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CFA805-9099-44EC-8F6D-C864F712E152}" type="slidenum">
              <a:rPr kumimoji="1" lang="ja-JP" altLang="en-US" smtClean="0"/>
              <a:t>‹#›</a:t>
            </a:fld>
            <a:endParaRPr kumimoji="1" lang="ja-JP" altLang="en-US"/>
          </a:p>
        </p:txBody>
      </p:sp>
    </p:spTree>
    <p:extLst>
      <p:ext uri="{BB962C8B-B14F-4D97-AF65-F5344CB8AC3E}">
        <p14:creationId xmlns:p14="http://schemas.microsoft.com/office/powerpoint/2010/main" val="2139284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6ADEFF1-76D1-440F-B189-546AC177109E}"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CFA805-9099-44EC-8F6D-C864F712E152}" type="slidenum">
              <a:rPr kumimoji="1" lang="ja-JP" altLang="en-US" smtClean="0"/>
              <a:t>‹#›</a:t>
            </a:fld>
            <a:endParaRPr kumimoji="1" lang="ja-JP" altLang="en-US"/>
          </a:p>
        </p:txBody>
      </p:sp>
    </p:spTree>
    <p:extLst>
      <p:ext uri="{BB962C8B-B14F-4D97-AF65-F5344CB8AC3E}">
        <p14:creationId xmlns:p14="http://schemas.microsoft.com/office/powerpoint/2010/main" val="245116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eziden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7EAF87-0426-4F42-AA4D-9F8BDC1F4569}"/>
              </a:ext>
            </a:extLst>
          </p:cNvPr>
          <p:cNvSpPr/>
          <p:nvPr userDrawn="1"/>
        </p:nvSpPr>
        <p:spPr>
          <a:xfrm>
            <a:off x="-6969" y="2"/>
            <a:ext cx="12808569" cy="868963"/>
          </a:xfrm>
          <a:prstGeom prst="rect">
            <a:avLst/>
          </a:prstGeom>
          <a:solidFill>
            <a:schemeClr val="accent6">
              <a:lumMod val="40000"/>
              <a:lumOff val="60000"/>
              <a:alpha val="40000"/>
            </a:schemeClr>
          </a:solidFill>
          <a:ln w="9525">
            <a:solidFill>
              <a:schemeClr val="accent6">
                <a:lumMod val="40000"/>
                <a:lumOff val="6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809">
              <a:solidFill>
                <a:schemeClr val="tx1"/>
              </a:solidFill>
            </a:endParaRPr>
          </a:p>
        </p:txBody>
      </p:sp>
      <p:sp>
        <p:nvSpPr>
          <p:cNvPr id="11" name="テキスト プレースホルダー 10">
            <a:extLst>
              <a:ext uri="{FF2B5EF4-FFF2-40B4-BE49-F238E27FC236}">
                <a16:creationId xmlns:a16="http://schemas.microsoft.com/office/drawing/2014/main" id="{BDAAC19C-5907-48FD-8BFF-C821FD2FE06D}"/>
              </a:ext>
            </a:extLst>
          </p:cNvPr>
          <p:cNvSpPr>
            <a:spLocks noGrp="1"/>
          </p:cNvSpPr>
          <p:nvPr>
            <p:ph type="body" sz="quarter" idx="12"/>
          </p:nvPr>
        </p:nvSpPr>
        <p:spPr>
          <a:xfrm>
            <a:off x="251318" y="264099"/>
            <a:ext cx="12298966" cy="604864"/>
          </a:xfrm>
        </p:spPr>
        <p:txBody>
          <a:bodyPr/>
          <a:lstStyle>
            <a:lvl1pPr>
              <a:spcAft>
                <a:spcPts val="775"/>
              </a:spcAft>
              <a:defRPr sz="2585">
                <a:solidFill>
                  <a:schemeClr val="tx1"/>
                </a:solidFill>
                <a:latin typeface="Meiryo UI" panose="020B0604030504040204" pitchFamily="50" charset="-128"/>
                <a:ea typeface="Meiryo UI" panose="020B0604030504040204" pitchFamily="50" charset="-128"/>
              </a:defRPr>
            </a:lvl1pPr>
          </a:lstStyle>
          <a:p>
            <a:pPr lvl="0"/>
            <a:r>
              <a:rPr kumimoji="1" lang="ja-JP" altLang="en-US"/>
              <a:t>マスター テキストの書式設定</a:t>
            </a:r>
            <a:endParaRPr kumimoji="1" lang="en-US" altLang="ja-JP"/>
          </a:p>
        </p:txBody>
      </p:sp>
      <p:sp>
        <p:nvSpPr>
          <p:cNvPr id="12" name="Slide Number Placeholder 5">
            <a:extLst>
              <a:ext uri="{FF2B5EF4-FFF2-40B4-BE49-F238E27FC236}">
                <a16:creationId xmlns:a16="http://schemas.microsoft.com/office/drawing/2014/main" id="{BBA7BEE0-9CFE-417F-9899-BCA0080D203A}"/>
              </a:ext>
            </a:extLst>
          </p:cNvPr>
          <p:cNvSpPr>
            <a:spLocks noGrp="1"/>
          </p:cNvSpPr>
          <p:nvPr>
            <p:ph type="sldNum" sz="quarter" idx="4"/>
          </p:nvPr>
        </p:nvSpPr>
        <p:spPr>
          <a:xfrm>
            <a:off x="12356320" y="9252899"/>
            <a:ext cx="193964" cy="198837"/>
          </a:xfrm>
          <a:prstGeom prst="rect">
            <a:avLst/>
          </a:prstGeom>
        </p:spPr>
        <p:txBody>
          <a:bodyPr vert="horz" wrap="none" lIns="0" tIns="0" rIns="0" bIns="0" rtlCol="0" anchor="b" anchorCtr="0">
            <a:spAutoFit/>
          </a:bodyPr>
          <a:lstStyle>
            <a:lvl1pPr algn="r">
              <a:defRPr sz="1292">
                <a:solidFill>
                  <a:schemeClr val="tx1"/>
                </a:solidFill>
              </a:defRPr>
            </a:lvl1pPr>
          </a:lstStyle>
          <a:p>
            <a:fld id="{7870704B-CE94-48CC-AF30-84932A1262A7}" type="slidenum">
              <a:rPr lang="en-GB" smtClean="0"/>
              <a:pPr/>
              <a:t>‹#›</a:t>
            </a:fld>
            <a:endParaRPr lang="en-GB"/>
          </a:p>
        </p:txBody>
      </p:sp>
      <p:cxnSp>
        <p:nvCxnSpPr>
          <p:cNvPr id="3" name="直線コネクタ 2">
            <a:extLst>
              <a:ext uri="{FF2B5EF4-FFF2-40B4-BE49-F238E27FC236}">
                <a16:creationId xmlns:a16="http://schemas.microsoft.com/office/drawing/2014/main" id="{5690B957-8A5D-4B27-B4CA-1738C7C46B16}"/>
              </a:ext>
            </a:extLst>
          </p:cNvPr>
          <p:cNvCxnSpPr/>
          <p:nvPr userDrawn="1"/>
        </p:nvCxnSpPr>
        <p:spPr>
          <a:xfrm>
            <a:off x="0" y="868963"/>
            <a:ext cx="12801600" cy="0"/>
          </a:xfrm>
          <a:prstGeom prst="line">
            <a:avLst/>
          </a:prstGeom>
          <a:ln w="12700">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05269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6ADEFF1-76D1-440F-B189-546AC177109E}"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CFA805-9099-44EC-8F6D-C864F712E152}" type="slidenum">
              <a:rPr kumimoji="1" lang="ja-JP" altLang="en-US" smtClean="0"/>
              <a:t>‹#›</a:t>
            </a:fld>
            <a:endParaRPr kumimoji="1" lang="ja-JP" altLang="en-US"/>
          </a:p>
        </p:txBody>
      </p:sp>
    </p:spTree>
    <p:extLst>
      <p:ext uri="{BB962C8B-B14F-4D97-AF65-F5344CB8AC3E}">
        <p14:creationId xmlns:p14="http://schemas.microsoft.com/office/powerpoint/2010/main" val="1458003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6ADEFF1-76D1-440F-B189-546AC177109E}"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CFA805-9099-44EC-8F6D-C864F712E152}" type="slidenum">
              <a:rPr kumimoji="1" lang="ja-JP" altLang="en-US" smtClean="0"/>
              <a:t>‹#›</a:t>
            </a:fld>
            <a:endParaRPr kumimoji="1" lang="ja-JP" altLang="en-US"/>
          </a:p>
        </p:txBody>
      </p:sp>
    </p:spTree>
    <p:extLst>
      <p:ext uri="{BB962C8B-B14F-4D97-AF65-F5344CB8AC3E}">
        <p14:creationId xmlns:p14="http://schemas.microsoft.com/office/powerpoint/2010/main" val="549655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6ADEFF1-76D1-440F-B189-546AC177109E}" type="datetimeFigureOut">
              <a:rPr kumimoji="1" lang="ja-JP" altLang="en-US" smtClean="0"/>
              <a:t>2025/4/10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CFA805-9099-44EC-8F6D-C864F712E152}" type="slidenum">
              <a:rPr kumimoji="1" lang="ja-JP" altLang="en-US" smtClean="0"/>
              <a:t>‹#›</a:t>
            </a:fld>
            <a:endParaRPr kumimoji="1" lang="ja-JP" altLang="en-US"/>
          </a:p>
        </p:txBody>
      </p:sp>
    </p:spTree>
    <p:extLst>
      <p:ext uri="{BB962C8B-B14F-4D97-AF65-F5344CB8AC3E}">
        <p14:creationId xmlns:p14="http://schemas.microsoft.com/office/powerpoint/2010/main" val="1810422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6ADEFF1-76D1-440F-B189-546AC177109E}" type="datetimeFigureOut">
              <a:rPr kumimoji="1" lang="ja-JP" altLang="en-US" smtClean="0"/>
              <a:t>2025/4/10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ECFA805-9099-44EC-8F6D-C864F712E152}" type="slidenum">
              <a:rPr kumimoji="1" lang="ja-JP" altLang="en-US" smtClean="0"/>
              <a:t>‹#›</a:t>
            </a:fld>
            <a:endParaRPr kumimoji="1" lang="ja-JP" altLang="en-US"/>
          </a:p>
        </p:txBody>
      </p:sp>
    </p:spTree>
    <p:extLst>
      <p:ext uri="{BB962C8B-B14F-4D97-AF65-F5344CB8AC3E}">
        <p14:creationId xmlns:p14="http://schemas.microsoft.com/office/powerpoint/2010/main" val="3788652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6ADEFF1-76D1-440F-B189-546AC177109E}" type="datetimeFigureOut">
              <a:rPr kumimoji="1" lang="ja-JP" altLang="en-US" smtClean="0"/>
              <a:t>2025/4/10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ECFA805-9099-44EC-8F6D-C864F712E152}" type="slidenum">
              <a:rPr kumimoji="1" lang="ja-JP" altLang="en-US" smtClean="0"/>
              <a:t>‹#›</a:t>
            </a:fld>
            <a:endParaRPr kumimoji="1" lang="ja-JP" altLang="en-US"/>
          </a:p>
        </p:txBody>
      </p:sp>
    </p:spTree>
    <p:extLst>
      <p:ext uri="{BB962C8B-B14F-4D97-AF65-F5344CB8AC3E}">
        <p14:creationId xmlns:p14="http://schemas.microsoft.com/office/powerpoint/2010/main" val="1427069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ADEFF1-76D1-440F-B189-546AC177109E}" type="datetimeFigureOut">
              <a:rPr kumimoji="1" lang="ja-JP" altLang="en-US" smtClean="0"/>
              <a:t>2025/4/10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ECFA805-9099-44EC-8F6D-C864F712E152}" type="slidenum">
              <a:rPr kumimoji="1" lang="ja-JP" altLang="en-US" smtClean="0"/>
              <a:t>‹#›</a:t>
            </a:fld>
            <a:endParaRPr kumimoji="1" lang="ja-JP" altLang="en-US"/>
          </a:p>
        </p:txBody>
      </p:sp>
    </p:spTree>
    <p:extLst>
      <p:ext uri="{BB962C8B-B14F-4D97-AF65-F5344CB8AC3E}">
        <p14:creationId xmlns:p14="http://schemas.microsoft.com/office/powerpoint/2010/main" val="1405379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6ADEFF1-76D1-440F-B189-546AC177109E}" type="datetimeFigureOut">
              <a:rPr kumimoji="1" lang="ja-JP" altLang="en-US" smtClean="0"/>
              <a:t>2025/4/10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CFA805-9099-44EC-8F6D-C864F712E152}" type="slidenum">
              <a:rPr kumimoji="1" lang="ja-JP" altLang="en-US" smtClean="0"/>
              <a:t>‹#›</a:t>
            </a:fld>
            <a:endParaRPr kumimoji="1" lang="ja-JP" altLang="en-US"/>
          </a:p>
        </p:txBody>
      </p:sp>
    </p:spTree>
    <p:extLst>
      <p:ext uri="{BB962C8B-B14F-4D97-AF65-F5344CB8AC3E}">
        <p14:creationId xmlns:p14="http://schemas.microsoft.com/office/powerpoint/2010/main" val="1429982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6ADEFF1-76D1-440F-B189-546AC177109E}" type="datetimeFigureOut">
              <a:rPr kumimoji="1" lang="ja-JP" altLang="en-US" smtClean="0"/>
              <a:t>2025/4/10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CFA805-9099-44EC-8F6D-C864F712E152}" type="slidenum">
              <a:rPr kumimoji="1" lang="ja-JP" altLang="en-US" smtClean="0"/>
              <a:t>‹#›</a:t>
            </a:fld>
            <a:endParaRPr kumimoji="1" lang="ja-JP" altLang="en-US"/>
          </a:p>
        </p:txBody>
      </p:sp>
    </p:spTree>
    <p:extLst>
      <p:ext uri="{BB962C8B-B14F-4D97-AF65-F5344CB8AC3E}">
        <p14:creationId xmlns:p14="http://schemas.microsoft.com/office/powerpoint/2010/main" val="3144910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46ADEFF1-76D1-440F-B189-546AC177109E}" type="datetimeFigureOut">
              <a:rPr kumimoji="1" lang="ja-JP" altLang="en-US" smtClean="0"/>
              <a:t>2025/4/10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ECFA805-9099-44EC-8F6D-C864F712E152}" type="slidenum">
              <a:rPr kumimoji="1" lang="ja-JP" altLang="en-US" smtClean="0"/>
              <a:t>‹#›</a:t>
            </a:fld>
            <a:endParaRPr kumimoji="1" lang="ja-JP" altLang="en-US"/>
          </a:p>
        </p:txBody>
      </p:sp>
    </p:spTree>
    <p:extLst>
      <p:ext uri="{BB962C8B-B14F-4D97-AF65-F5344CB8AC3E}">
        <p14:creationId xmlns:p14="http://schemas.microsoft.com/office/powerpoint/2010/main" val="2188550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a:extLst>
              <a:ext uri="{FF2B5EF4-FFF2-40B4-BE49-F238E27FC236}">
                <a16:creationId xmlns:a16="http://schemas.microsoft.com/office/drawing/2014/main" id="{37C17ED4-31B5-BE1E-4D38-25AA300C4F1B}"/>
              </a:ext>
            </a:extLst>
          </p:cNvPr>
          <p:cNvGraphicFramePr>
            <a:graphicFrameLocks noGrp="1"/>
          </p:cNvGraphicFramePr>
          <p:nvPr>
            <p:extLst>
              <p:ext uri="{D42A27DB-BD31-4B8C-83A1-F6EECF244321}">
                <p14:modId xmlns:p14="http://schemas.microsoft.com/office/powerpoint/2010/main" val="1183638102"/>
              </p:ext>
            </p:extLst>
          </p:nvPr>
        </p:nvGraphicFramePr>
        <p:xfrm>
          <a:off x="207999" y="1007901"/>
          <a:ext cx="12385603" cy="8136099"/>
        </p:xfrm>
        <a:graphic>
          <a:graphicData uri="http://schemas.openxmlformats.org/drawingml/2006/table">
            <a:tbl>
              <a:tblPr firstRow="1" bandRow="1">
                <a:tableStyleId>{5940675A-B579-460E-94D1-54222C63F5DA}</a:tableStyleId>
              </a:tblPr>
              <a:tblGrid>
                <a:gridCol w="1892392">
                  <a:extLst>
                    <a:ext uri="{9D8B030D-6E8A-4147-A177-3AD203B41FA5}">
                      <a16:colId xmlns:a16="http://schemas.microsoft.com/office/drawing/2014/main" val="1574572698"/>
                    </a:ext>
                  </a:extLst>
                </a:gridCol>
                <a:gridCol w="3741609">
                  <a:extLst>
                    <a:ext uri="{9D8B030D-6E8A-4147-A177-3AD203B41FA5}">
                      <a16:colId xmlns:a16="http://schemas.microsoft.com/office/drawing/2014/main" val="3623488850"/>
                    </a:ext>
                  </a:extLst>
                </a:gridCol>
                <a:gridCol w="558800">
                  <a:extLst>
                    <a:ext uri="{9D8B030D-6E8A-4147-A177-3AD203B41FA5}">
                      <a16:colId xmlns:a16="http://schemas.microsoft.com/office/drawing/2014/main" val="851539867"/>
                    </a:ext>
                  </a:extLst>
                </a:gridCol>
                <a:gridCol w="1047750">
                  <a:extLst>
                    <a:ext uri="{9D8B030D-6E8A-4147-A177-3AD203B41FA5}">
                      <a16:colId xmlns:a16="http://schemas.microsoft.com/office/drawing/2014/main" val="48331999"/>
                    </a:ext>
                  </a:extLst>
                </a:gridCol>
                <a:gridCol w="1905052">
                  <a:extLst>
                    <a:ext uri="{9D8B030D-6E8A-4147-A177-3AD203B41FA5}">
                      <a16:colId xmlns:a16="http://schemas.microsoft.com/office/drawing/2014/main" val="3168901572"/>
                    </a:ext>
                  </a:extLst>
                </a:gridCol>
                <a:gridCol w="3240000">
                  <a:extLst>
                    <a:ext uri="{9D8B030D-6E8A-4147-A177-3AD203B41FA5}">
                      <a16:colId xmlns:a16="http://schemas.microsoft.com/office/drawing/2014/main" val="3758133616"/>
                    </a:ext>
                  </a:extLst>
                </a:gridCol>
              </a:tblGrid>
              <a:tr h="72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チームリーダー</a:t>
                      </a:r>
                      <a:endParaRPr lang="ja-JP" altLang="en-US" sz="1800" dirty="0">
                        <a:latin typeface="Meiryo UI" panose="020B0604030504040204" pitchFamily="50" charset="-128"/>
                        <a:ea typeface="Meiryo UI" panose="020B0604030504040204" pitchFamily="50" charset="-128"/>
                      </a:endParaRPr>
                    </a:p>
                  </a:txBody>
                  <a:tcPr marL="118169" marR="118169" marT="59084" marB="59084" anchor="ctr">
                    <a:solidFill>
                      <a:schemeClr val="bg1">
                        <a:lumMod val="95000"/>
                      </a:schemeClr>
                    </a:solidFill>
                  </a:tcPr>
                </a:tc>
                <a:tc gridSpan="2">
                  <a:txBody>
                    <a:bodyPr/>
                    <a:lstStyle/>
                    <a:p>
                      <a:pPr algn="l"/>
                      <a:r>
                        <a:rPr lang="ja-JP" altLang="en-US" sz="1600" dirty="0">
                          <a:latin typeface="Meiryo UI" panose="020B0604030504040204" pitchFamily="50" charset="-128"/>
                          <a:ea typeface="Meiryo UI" panose="020B0604030504040204" pitchFamily="50" charset="-128"/>
                        </a:rPr>
                        <a:t>　　　　　　　　（地域との関わり：　　　　　　　　）</a:t>
                      </a:r>
                      <a:endParaRPr lang="en-US" altLang="ja-JP" sz="1600" dirty="0">
                        <a:latin typeface="Meiryo UI" panose="020B0604030504040204" pitchFamily="50" charset="-128"/>
                        <a:ea typeface="Meiryo UI" panose="020B0604030504040204" pitchFamily="50" charset="-128"/>
                      </a:endParaRPr>
                    </a:p>
                  </a:txBody>
                  <a:tcPr marL="118169" marR="118169" marT="59084" marB="59084" anchor="ctr"/>
                </a:tc>
                <a:tc hMerge="1">
                  <a:txBody>
                    <a:bodyPr/>
                    <a:lstStyle/>
                    <a:p>
                      <a:pPr algn="l"/>
                      <a:endParaRPr lang="en-US" altLang="ja-JP" sz="1600" dirty="0">
                        <a:latin typeface="Meiryo UI" panose="020B0604030504040204" pitchFamily="50" charset="-128"/>
                        <a:ea typeface="Meiryo UI" panose="020B0604030504040204" pitchFamily="50" charset="-128"/>
                      </a:endParaRPr>
                    </a:p>
                  </a:txBody>
                  <a:tcPr marL="118169" marR="118169" marT="59084" marB="59084"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サポートメンバー</a:t>
                      </a:r>
                    </a:p>
                  </a:txBody>
                  <a:tcPr marL="118169" marR="118169" marT="59084" marB="59084"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Meiryo UI" panose="020B0604030504040204" pitchFamily="50" charset="-128"/>
                          <a:ea typeface="Meiryo UI" panose="020B0604030504040204" pitchFamily="50" charset="-128"/>
                        </a:rPr>
                        <a:t>　　人（スキル：　　　　　　　　　　）</a:t>
                      </a:r>
                      <a:endParaRPr kumimoji="1" lang="ja-JP" altLang="en-US" sz="1600" dirty="0">
                        <a:latin typeface="Meiryo UI" panose="020B0604030504040204" pitchFamily="50" charset="-128"/>
                        <a:ea typeface="Meiryo UI" panose="020B0604030504040204" pitchFamily="50" charset="-128"/>
                      </a:endParaRPr>
                    </a:p>
                  </a:txBody>
                  <a:tcPr marL="118169" marR="118169" marT="59084" marB="59084" anchor="ctr"/>
                </a:tc>
                <a:extLst>
                  <a:ext uri="{0D108BD9-81ED-4DB2-BD59-A6C34878D82A}">
                    <a16:rowId xmlns:a16="http://schemas.microsoft.com/office/drawing/2014/main" val="2442898722"/>
                  </a:ext>
                </a:extLst>
              </a:tr>
              <a:tr h="72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サブリーダー１</a:t>
                      </a:r>
                    </a:p>
                  </a:txBody>
                  <a:tcPr marL="118169" marR="118169" marT="59084" marB="59084" anchor="ctr">
                    <a:solidFill>
                      <a:schemeClr val="bg1">
                        <a:lumMod val="95000"/>
                      </a:schemeClr>
                    </a:solidFill>
                  </a:tcPr>
                </a:tc>
                <a:tc gridSpan="2">
                  <a:txBody>
                    <a:bodyPr/>
                    <a:lstStyle/>
                    <a:p>
                      <a:pPr algn="l"/>
                      <a:r>
                        <a:rPr lang="ja-JP" altLang="en-US" sz="1600" dirty="0">
                          <a:latin typeface="Meiryo UI" panose="020B0604030504040204" pitchFamily="50" charset="-128"/>
                          <a:ea typeface="Meiryo UI" panose="020B0604030504040204" pitchFamily="50" charset="-128"/>
                        </a:rPr>
                        <a:t>　　　　　　　　（地域との関わり：　　　　　　　　）</a:t>
                      </a:r>
                      <a:endParaRPr lang="en-US" altLang="ja-JP" sz="1600" dirty="0">
                        <a:latin typeface="Meiryo UI" panose="020B0604030504040204" pitchFamily="50" charset="-128"/>
                        <a:ea typeface="Meiryo UI" panose="020B0604030504040204" pitchFamily="50" charset="-128"/>
                      </a:endParaRPr>
                    </a:p>
                  </a:txBody>
                  <a:tcPr marL="118169" marR="118169" marT="59084" marB="59084"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600" dirty="0">
                        <a:latin typeface="Meiryo UI" panose="020B0604030504040204" pitchFamily="50" charset="-128"/>
                        <a:ea typeface="Meiryo UI" panose="020B0604030504040204" pitchFamily="50" charset="-128"/>
                      </a:endParaRPr>
                    </a:p>
                  </a:txBody>
                  <a:tcPr marL="118169" marR="118169" marT="59084" marB="59084"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関連</a:t>
                      </a:r>
                      <a:r>
                        <a:rPr kumimoji="1" lang="en-US" altLang="ja-JP" sz="1800" dirty="0">
                          <a:latin typeface="Meiryo UI" panose="020B0604030504040204" pitchFamily="50" charset="-128"/>
                          <a:ea typeface="Meiryo UI" panose="020B0604030504040204" pitchFamily="50" charset="-128"/>
                        </a:rPr>
                        <a:t>URL</a:t>
                      </a:r>
                      <a:endParaRPr kumimoji="1" lang="ja-JP" altLang="en-US" sz="18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HP</a:t>
                      </a:r>
                      <a:r>
                        <a:rPr kumimoji="1" lang="ja-JP" altLang="en-US" sz="1200" dirty="0" err="1">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SNS</a:t>
                      </a:r>
                      <a:r>
                        <a:rPr kumimoji="1" lang="ja-JP" altLang="en-US" sz="1200" dirty="0">
                          <a:latin typeface="Meiryo UI" panose="020B0604030504040204" pitchFamily="50" charset="-128"/>
                          <a:ea typeface="Meiryo UI" panose="020B0604030504040204" pitchFamily="50" charset="-128"/>
                        </a:rPr>
                        <a:t>等）</a:t>
                      </a:r>
                    </a:p>
                  </a:txBody>
                  <a:tcPr marL="118169" marR="118169" marT="59084" marB="59084"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latin typeface="Meiryo UI" panose="020B0604030504040204" pitchFamily="50" charset="-128"/>
                        <a:ea typeface="Meiryo UI" panose="020B0604030504040204" pitchFamily="50" charset="-128"/>
                      </a:endParaRPr>
                    </a:p>
                  </a:txBody>
                  <a:tcPr marL="118169" marR="118169" marT="59084" marB="59084" anchor="ctr"/>
                </a:tc>
                <a:extLst>
                  <a:ext uri="{0D108BD9-81ED-4DB2-BD59-A6C34878D82A}">
                    <a16:rowId xmlns:a16="http://schemas.microsoft.com/office/drawing/2014/main" val="4201150482"/>
                  </a:ext>
                </a:extLst>
              </a:tr>
              <a:tr h="72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サブリーダー２</a:t>
                      </a:r>
                    </a:p>
                  </a:txBody>
                  <a:tcPr marL="118169" marR="118169" marT="59084" marB="59084" anchor="ctr">
                    <a:solidFill>
                      <a:schemeClr val="bg1">
                        <a:lumMod val="95000"/>
                      </a:schemeClr>
                    </a:solidFill>
                  </a:tcPr>
                </a:tc>
                <a:tc gridSpan="2">
                  <a:txBody>
                    <a:bodyPr/>
                    <a:lstStyle/>
                    <a:p>
                      <a:pPr algn="l"/>
                      <a:r>
                        <a:rPr lang="ja-JP" altLang="en-US" sz="1600" dirty="0">
                          <a:latin typeface="Meiryo UI" panose="020B0604030504040204" pitchFamily="50" charset="-128"/>
                          <a:ea typeface="Meiryo UI" panose="020B0604030504040204" pitchFamily="50" charset="-128"/>
                        </a:rPr>
                        <a:t>　　　　　　　　（地域との関わり：　　　　　　　　）</a:t>
                      </a:r>
                      <a:endParaRPr lang="en-US" altLang="ja-JP" sz="1600" dirty="0">
                        <a:latin typeface="Meiryo UI" panose="020B0604030504040204" pitchFamily="50" charset="-128"/>
                        <a:ea typeface="Meiryo UI" panose="020B0604030504040204" pitchFamily="50" charset="-128"/>
                      </a:endParaRPr>
                    </a:p>
                  </a:txBody>
                  <a:tcPr marL="118169" marR="118169" marT="59084" marB="59084"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latin typeface="Meiryo UI" panose="020B0604030504040204" pitchFamily="50" charset="-128"/>
                        <a:ea typeface="Meiryo UI" panose="020B0604030504040204" pitchFamily="50" charset="-128"/>
                      </a:endParaRPr>
                    </a:p>
                  </a:txBody>
                  <a:tcPr marL="118169" marR="118169" marT="59084" marB="59084"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関連するビジョンのテーマ</a:t>
                      </a:r>
                      <a:endParaRPr kumimoji="1" lang="en-US" altLang="ja-JP" sz="18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「まちを育むプロジェクト」</a:t>
                      </a:r>
                    </a:p>
                  </a:txBody>
                  <a:tcPr marL="118169" marR="118169" marT="59084" marB="59084" anchor="ctr">
                    <a:solidFill>
                      <a:schemeClr val="bg1">
                        <a:lumMod val="95000"/>
                      </a:schemeClr>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テーマ：</a:t>
                      </a:r>
                      <a:endParaRPr kumimoji="1" lang="en-US" altLang="ja-JP" sz="1600" dirty="0">
                        <a:latin typeface="Meiryo UI" panose="020B0604030504040204" pitchFamily="50" charset="-128"/>
                        <a:ea typeface="Meiryo UI" panose="020B0604030504040204" pitchFamily="50" charset="-128"/>
                      </a:endParaRPr>
                    </a:p>
                  </a:txBody>
                  <a:tcPr marL="118169" marR="118169" marT="59084" marB="59084" anchor="ctr"/>
                </a:tc>
                <a:extLst>
                  <a:ext uri="{0D108BD9-81ED-4DB2-BD59-A6C34878D82A}">
                    <a16:rowId xmlns:a16="http://schemas.microsoft.com/office/drawing/2014/main" val="3205553331"/>
                  </a:ext>
                </a:extLst>
              </a:tr>
              <a:tr h="720000">
                <a:tc>
                  <a:txBody>
                    <a:bodyPr/>
                    <a:lstStyle/>
                    <a:p>
                      <a:pPr algn="ctr"/>
                      <a:r>
                        <a:rPr kumimoji="1" lang="ja-JP" altLang="en-US" sz="1800" dirty="0">
                          <a:latin typeface="Meiryo UI" panose="020B0604030504040204" pitchFamily="50" charset="-128"/>
                          <a:ea typeface="Meiryo UI" panose="020B0604030504040204" pitchFamily="50" charset="-128"/>
                        </a:rPr>
                        <a:t>応募動機</a:t>
                      </a:r>
                      <a:endParaRPr kumimoji="1" lang="en-US" altLang="ja-JP" sz="1800" dirty="0">
                        <a:latin typeface="Meiryo UI" panose="020B0604030504040204" pitchFamily="50" charset="-128"/>
                        <a:ea typeface="Meiryo UI" panose="020B0604030504040204" pitchFamily="50" charset="-128"/>
                      </a:endParaRPr>
                    </a:p>
                  </a:txBody>
                  <a:tcPr marL="118169" marR="118169" marT="59084" marB="59084" anchor="ctr">
                    <a:solidFill>
                      <a:schemeClr val="bg1">
                        <a:lumMod val="95000"/>
                      </a:schemeClr>
                    </a:solidFill>
                  </a:tcPr>
                </a:tc>
                <a:tc gridSpan="5">
                  <a:txBody>
                    <a:bodyPr/>
                    <a:lstStyle/>
                    <a:p>
                      <a:pPr marL="0" indent="0">
                        <a:buFont typeface="Arial" panose="020B0604020202020204" pitchFamily="34" charset="0"/>
                        <a:buNone/>
                      </a:pPr>
                      <a:endParaRPr lang="en-US" altLang="ja-JP" sz="16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txBody>
                  <a:tcPr marL="118169" marR="118169" marT="59084" marB="59084"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39038644"/>
                  </a:ext>
                </a:extLst>
              </a:tr>
              <a:tr h="3960000">
                <a:tc>
                  <a:txBody>
                    <a:bodyPr/>
                    <a:lstStyle/>
                    <a:p>
                      <a:pPr algn="ctr"/>
                      <a:r>
                        <a:rPr kumimoji="1" lang="ja-JP" altLang="en-US" sz="1800" dirty="0">
                          <a:latin typeface="Meiryo UI" panose="020B0604030504040204" pitchFamily="50" charset="-128"/>
                          <a:ea typeface="Meiryo UI" panose="020B0604030504040204" pitchFamily="50" charset="-128"/>
                        </a:rPr>
                        <a:t>プロジェクト概要</a:t>
                      </a:r>
                      <a:endParaRPr kumimoji="1" lang="en-US" altLang="ja-JP" sz="1800" dirty="0">
                        <a:latin typeface="Meiryo UI" panose="020B0604030504040204" pitchFamily="50" charset="-128"/>
                        <a:ea typeface="Meiryo UI" panose="020B0604030504040204" pitchFamily="50" charset="-128"/>
                      </a:endParaRPr>
                    </a:p>
                  </a:txBody>
                  <a:tcPr marL="118169" marR="118169" marT="59084" marB="59084" anchor="ctr">
                    <a:solidFill>
                      <a:schemeClr val="bg1">
                        <a:lumMod val="95000"/>
                      </a:schemeClr>
                    </a:solidFill>
                  </a:tcPr>
                </a:tc>
                <a:tc gridSpan="5">
                  <a:txBody>
                    <a:bodyPr/>
                    <a:lstStyle/>
                    <a:p>
                      <a:pPr marL="0" indent="0">
                        <a:buFont typeface="Arial" panose="020B0604020202020204" pitchFamily="34" charset="0"/>
                        <a:buNone/>
                      </a:pPr>
                      <a:r>
                        <a:rPr lang="en-US" altLang="ja-JP" sz="16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lang="ja-JP" altLang="en-US" sz="1600" b="0" i="0" u="none" strike="noStrike" kern="1200" baseline="0" dirty="0">
                          <a:solidFill>
                            <a:schemeClr val="tx1"/>
                          </a:solidFill>
                          <a:latin typeface="Meiryo UI" panose="020B0604030504040204" pitchFamily="50" charset="-128"/>
                          <a:ea typeface="Meiryo UI" panose="020B0604030504040204" pitchFamily="50" charset="-128"/>
                          <a:cs typeface="+mn-cs"/>
                        </a:rPr>
                        <a:t>背景</a:t>
                      </a:r>
                      <a:r>
                        <a:rPr lang="en-US" altLang="ja-JP" sz="1600" b="0" i="0" u="none" strike="noStrike" kern="1200" baseline="0" dirty="0">
                          <a:solidFill>
                            <a:schemeClr val="tx1"/>
                          </a:solidFill>
                          <a:latin typeface="Meiryo UI" panose="020B0604030504040204" pitchFamily="50" charset="-128"/>
                          <a:ea typeface="Meiryo UI" panose="020B0604030504040204" pitchFamily="50" charset="-128"/>
                          <a:cs typeface="+mn-cs"/>
                        </a:rPr>
                        <a:t>】</a:t>
                      </a:r>
                    </a:p>
                    <a:p>
                      <a:pPr marL="0" indent="0">
                        <a:buFont typeface="Arial" panose="020B0604020202020204" pitchFamily="34" charset="0"/>
                        <a:buNone/>
                      </a:pPr>
                      <a:endParaRPr lang="en-US" altLang="ja-JP" sz="16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marL="0" indent="0">
                        <a:buFont typeface="Arial" panose="020B0604020202020204" pitchFamily="34" charset="0"/>
                        <a:buNone/>
                      </a:pPr>
                      <a:endParaRPr lang="en-US" altLang="ja-JP" sz="16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marL="0" indent="0">
                        <a:buFont typeface="Arial" panose="020B0604020202020204" pitchFamily="34" charset="0"/>
                        <a:buNone/>
                      </a:pPr>
                      <a:endParaRPr lang="en-US" altLang="ja-JP" sz="16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marL="0" indent="0">
                        <a:buFont typeface="Arial" panose="020B0604020202020204" pitchFamily="34" charset="0"/>
                        <a:buNone/>
                      </a:pPr>
                      <a:endParaRPr lang="en-US" altLang="ja-JP" sz="16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marL="0" indent="0">
                        <a:buFont typeface="Arial" panose="020B0604020202020204" pitchFamily="34" charset="0"/>
                        <a:buNone/>
                      </a:pPr>
                      <a:r>
                        <a:rPr lang="en-US" altLang="ja-JP" sz="16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lang="ja-JP" altLang="en-US" sz="1600" b="0" i="0" u="none" strike="noStrike" kern="1200" baseline="0" dirty="0">
                          <a:solidFill>
                            <a:schemeClr val="tx1"/>
                          </a:solidFill>
                          <a:latin typeface="Meiryo UI" panose="020B0604030504040204" pitchFamily="50" charset="-128"/>
                          <a:ea typeface="Meiryo UI" panose="020B0604030504040204" pitchFamily="50" charset="-128"/>
                          <a:cs typeface="+mn-cs"/>
                        </a:rPr>
                        <a:t>目的</a:t>
                      </a:r>
                      <a:r>
                        <a:rPr lang="en-US" altLang="ja-JP" sz="1600" b="0" i="0" u="none" strike="noStrike" kern="1200" baseline="0" dirty="0">
                          <a:solidFill>
                            <a:schemeClr val="tx1"/>
                          </a:solidFill>
                          <a:latin typeface="Meiryo UI" panose="020B0604030504040204" pitchFamily="50" charset="-128"/>
                          <a:ea typeface="Meiryo UI" panose="020B0604030504040204" pitchFamily="50" charset="-128"/>
                          <a:cs typeface="+mn-cs"/>
                        </a:rPr>
                        <a:t>】</a:t>
                      </a:r>
                    </a:p>
                    <a:p>
                      <a:pPr marL="0" indent="0">
                        <a:buFont typeface="Arial" panose="020B0604020202020204" pitchFamily="34" charset="0"/>
                        <a:buNone/>
                      </a:pPr>
                      <a:endParaRPr lang="en-US" altLang="ja-JP" sz="16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marL="0" indent="0">
                        <a:buFont typeface="Arial" panose="020B0604020202020204" pitchFamily="34" charset="0"/>
                        <a:buNone/>
                      </a:pPr>
                      <a:endParaRPr lang="en-US" altLang="ja-JP" sz="16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marL="0" indent="0">
                        <a:buFont typeface="Arial" panose="020B0604020202020204" pitchFamily="34" charset="0"/>
                        <a:buNone/>
                      </a:pPr>
                      <a:endParaRPr lang="en-US" altLang="ja-JP" sz="16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marL="0" indent="0">
                        <a:buFont typeface="Arial" panose="020B0604020202020204" pitchFamily="34" charset="0"/>
                        <a:buNone/>
                      </a:pPr>
                      <a:endParaRPr lang="en-US" altLang="ja-JP" sz="16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marL="0" indent="0">
                        <a:buFont typeface="Arial" panose="020B0604020202020204" pitchFamily="34" charset="0"/>
                        <a:buNone/>
                      </a:pPr>
                      <a:r>
                        <a:rPr lang="en-US" altLang="ja-JP" sz="16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lang="ja-JP" altLang="en-US" sz="1600" b="0" i="0" u="none" strike="noStrike" kern="1200" baseline="0" dirty="0">
                          <a:solidFill>
                            <a:schemeClr val="tx1"/>
                          </a:solidFill>
                          <a:latin typeface="Meiryo UI" panose="020B0604030504040204" pitchFamily="50" charset="-128"/>
                          <a:ea typeface="Meiryo UI" panose="020B0604030504040204" pitchFamily="50" charset="-128"/>
                          <a:cs typeface="+mn-cs"/>
                        </a:rPr>
                        <a:t>具体的な内容</a:t>
                      </a:r>
                      <a:r>
                        <a:rPr lang="en-US" altLang="ja-JP" sz="1600" b="0" i="0" u="none" strike="noStrike" kern="1200" baseline="0" dirty="0">
                          <a:solidFill>
                            <a:schemeClr val="tx1"/>
                          </a:solidFill>
                          <a:latin typeface="Meiryo UI" panose="020B0604030504040204" pitchFamily="50" charset="-128"/>
                          <a:ea typeface="Meiryo UI" panose="020B0604030504040204" pitchFamily="50" charset="-128"/>
                          <a:cs typeface="+mn-cs"/>
                        </a:rPr>
                        <a:t>】</a:t>
                      </a:r>
                    </a:p>
                    <a:p>
                      <a:pPr marL="0" indent="0">
                        <a:buFont typeface="Arial" panose="020B0604020202020204" pitchFamily="34" charset="0"/>
                        <a:buNone/>
                      </a:pPr>
                      <a:endParaRPr lang="en-US" altLang="ja-JP" sz="16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marL="0" indent="0">
                        <a:buFont typeface="Arial" panose="020B0604020202020204" pitchFamily="34" charset="0"/>
                        <a:buNone/>
                      </a:pPr>
                      <a:endParaRPr lang="en-US" altLang="ja-JP" sz="16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marL="0" indent="0">
                        <a:buFont typeface="Arial" panose="020B0604020202020204" pitchFamily="34" charset="0"/>
                        <a:buNone/>
                      </a:pPr>
                      <a:endParaRPr lang="en-US" altLang="ja-JP" sz="16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txBody>
                  <a:tcPr marL="118169" marR="118169" marT="59084" marB="59084" anchor="ctr"/>
                </a:tc>
                <a:tc hMerge="1">
                  <a:txBody>
                    <a:bodyPr/>
                    <a:lstStyle/>
                    <a:p>
                      <a:endParaRPr kumimoji="1" lang="ja-JP" altLang="en-US"/>
                    </a:p>
                  </a:txBody>
                  <a:tcPr/>
                </a:tc>
                <a:tc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tc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tc hMerge="1">
                  <a:txBody>
                    <a:bodyPr/>
                    <a:lstStyle/>
                    <a:p>
                      <a:pPr marL="95250" indent="-95250">
                        <a:buFont typeface="Arial" panose="020B0604020202020204" pitchFamily="34" charset="0"/>
                        <a:buChar char="•"/>
                      </a:pPr>
                      <a:endParaRPr kumimoji="1" lang="en-US" altLang="ja-JP" sz="1400" b="0" i="0" u="none" strike="noStrike" kern="1200" baseline="0">
                        <a:solidFill>
                          <a:srgbClr val="FF0000"/>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3133888693"/>
                  </a:ext>
                </a:extLst>
              </a:tr>
              <a:tr h="1296099">
                <a:tc>
                  <a:txBody>
                    <a:bodyPr/>
                    <a:lstStyle/>
                    <a:p>
                      <a:pPr algn="ctr"/>
                      <a:r>
                        <a:rPr kumimoji="1" lang="ja-JP" altLang="en-US" sz="1800" dirty="0">
                          <a:latin typeface="Meiryo UI" panose="020B0604030504040204" pitchFamily="50" charset="-128"/>
                          <a:ea typeface="Meiryo UI" panose="020B0604030504040204" pitchFamily="50" charset="-128"/>
                        </a:rPr>
                        <a:t>効果・目標</a:t>
                      </a:r>
                      <a:endParaRPr kumimoji="1" lang="ja-JP" altLang="en-US" sz="1000" dirty="0">
                        <a:latin typeface="Meiryo UI" panose="020B0604030504040204" pitchFamily="50" charset="-128"/>
                        <a:ea typeface="Meiryo UI" panose="020B0604030504040204" pitchFamily="50" charset="-128"/>
                      </a:endParaRPr>
                    </a:p>
                  </a:txBody>
                  <a:tcPr marL="118169" marR="118169" marT="59084" marB="59084" anchor="ctr">
                    <a:solidFill>
                      <a:schemeClr val="bg1">
                        <a:lumMod val="95000"/>
                      </a:schemeClr>
                    </a:solidFill>
                  </a:tcPr>
                </a:tc>
                <a:tc>
                  <a:txBody>
                    <a:bodyPr/>
                    <a:lstStyle/>
                    <a:p>
                      <a:pPr marL="285750" indent="-285750">
                        <a:buFont typeface="Arial" panose="020B0604020202020204" pitchFamily="34" charset="0"/>
                        <a:buChar char="•"/>
                      </a:pPr>
                      <a:endParaRPr kumimoji="1" lang="en-US" altLang="ja-JP" sz="1600" dirty="0">
                        <a:latin typeface="Meiryo UI" panose="020B0604030504040204" pitchFamily="50" charset="-128"/>
                        <a:ea typeface="Meiryo UI" panose="020B0604030504040204" pitchFamily="50" charset="-128"/>
                      </a:endParaRPr>
                    </a:p>
                  </a:txBody>
                  <a:tcPr marL="118169" marR="118169" marT="59084" marB="59084" anchor="ctr"/>
                </a:tc>
                <a:tc gridSpan="2">
                  <a:txBody>
                    <a:bodyPr/>
                    <a:lstStyle/>
                    <a:p>
                      <a:pPr marL="0" indent="0" algn="ctr">
                        <a:buFont typeface="Arial" panose="020B0604020202020204" pitchFamily="34" charset="0"/>
                        <a:buNone/>
                      </a:pPr>
                      <a:r>
                        <a:rPr kumimoji="1" lang="ja-JP" altLang="en-US" sz="1800" dirty="0">
                          <a:latin typeface="Meiryo UI" panose="020B0604030504040204" pitchFamily="50" charset="-128"/>
                          <a:ea typeface="Meiryo UI" panose="020B0604030504040204" pitchFamily="50" charset="-128"/>
                        </a:rPr>
                        <a:t>困りごと</a:t>
                      </a:r>
                      <a:endParaRPr kumimoji="1" lang="en-US" altLang="ja-JP" sz="1800" dirty="0">
                        <a:latin typeface="Meiryo UI" panose="020B0604030504040204" pitchFamily="50" charset="-128"/>
                        <a:ea typeface="Meiryo UI" panose="020B0604030504040204" pitchFamily="50" charset="-128"/>
                      </a:endParaRPr>
                    </a:p>
                    <a:p>
                      <a:pPr marL="0" indent="0" algn="ctr">
                        <a:buFont typeface="Arial" panose="020B0604020202020204" pitchFamily="34" charset="0"/>
                        <a:buNone/>
                      </a:pPr>
                      <a:r>
                        <a:rPr kumimoji="1" lang="ja-JP" altLang="en-US" sz="1800" dirty="0">
                          <a:latin typeface="Meiryo UI" panose="020B0604030504040204" pitchFamily="50" charset="-128"/>
                          <a:ea typeface="Meiryo UI" panose="020B0604030504040204" pitchFamily="50" charset="-128"/>
                        </a:rPr>
                        <a:t>相談したいこと</a:t>
                      </a:r>
                      <a:endParaRPr kumimoji="1" lang="en-US" altLang="ja-JP" sz="1800" dirty="0">
                        <a:latin typeface="Meiryo UI" panose="020B0604030504040204" pitchFamily="50" charset="-128"/>
                        <a:ea typeface="Meiryo UI" panose="020B0604030504040204" pitchFamily="50" charset="-128"/>
                      </a:endParaRPr>
                    </a:p>
                  </a:txBody>
                  <a:tcPr marL="118169" marR="118169" marT="59084" marB="59084" anchor="ctr">
                    <a:solidFill>
                      <a:schemeClr val="bg1">
                        <a:lumMod val="95000"/>
                      </a:schemeClr>
                    </a:solidFill>
                  </a:tcPr>
                </a:tc>
                <a:tc hMerge="1">
                  <a:txBody>
                    <a:bodyPr/>
                    <a:lstStyle/>
                    <a:p>
                      <a:pPr algn="ctr"/>
                      <a:r>
                        <a:rPr kumimoji="1" lang="ja-JP" altLang="en-US" sz="1800" dirty="0">
                          <a:latin typeface="Meiryo UI" panose="020B0604030504040204" pitchFamily="50" charset="-128"/>
                          <a:ea typeface="Meiryo UI" panose="020B0604030504040204" pitchFamily="50" charset="-128"/>
                        </a:rPr>
                        <a:t>困りごと</a:t>
                      </a:r>
                    </a:p>
                  </a:txBody>
                  <a:tcPr marL="118169" marR="118169" marT="59084" marB="59084" anchor="ctr">
                    <a:solidFill>
                      <a:schemeClr val="bg1">
                        <a:lumMod val="95000"/>
                      </a:schemeClr>
                    </a:solidFill>
                  </a:tcPr>
                </a:tc>
                <a:tc gridSpan="2">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600" i="0" dirty="0">
                        <a:solidFill>
                          <a:schemeClr val="tx1"/>
                        </a:solidFill>
                        <a:latin typeface="Meiryo UI" panose="020B0604030504040204" pitchFamily="50" charset="-128"/>
                        <a:ea typeface="Meiryo UI" panose="020B0604030504040204" pitchFamily="50" charset="-128"/>
                      </a:endParaRPr>
                    </a:p>
                  </a:txBody>
                  <a:tcPr marL="118169" marR="118169" marT="59084" marB="59084" anchor="ct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i="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67952532"/>
                  </a:ext>
                </a:extLst>
              </a:tr>
            </a:tbl>
          </a:graphicData>
        </a:graphic>
      </p:graphicFrame>
      <p:sp>
        <p:nvSpPr>
          <p:cNvPr id="5" name="テキスト プレースホルダー 4">
            <a:extLst>
              <a:ext uri="{FF2B5EF4-FFF2-40B4-BE49-F238E27FC236}">
                <a16:creationId xmlns:a16="http://schemas.microsoft.com/office/drawing/2014/main" id="{6740BA51-ED12-9398-0D70-8BBF43161487}"/>
              </a:ext>
            </a:extLst>
          </p:cNvPr>
          <p:cNvSpPr>
            <a:spLocks noGrp="1"/>
          </p:cNvSpPr>
          <p:nvPr>
            <p:ph type="body" sz="quarter" idx="12"/>
          </p:nvPr>
        </p:nvSpPr>
        <p:spPr>
          <a:xfrm>
            <a:off x="251316" y="245211"/>
            <a:ext cx="8581788" cy="558336"/>
          </a:xfrm>
        </p:spPr>
        <p:txBody>
          <a:bodyPr>
            <a:normAutofit/>
          </a:bodyPr>
          <a:lstStyle/>
          <a:p>
            <a:pPr marL="0" indent="0">
              <a:buNone/>
            </a:pPr>
            <a:r>
              <a:rPr lang="en-US" altLang="ja-JP" dirty="0"/>
              <a:t>【</a:t>
            </a:r>
            <a:r>
              <a:rPr lang="ja-JP" altLang="en-US" dirty="0"/>
              <a:t>　　　　　　　　　　　　　　　　　　　　　　　　　　　　プロジェクト</a:t>
            </a:r>
            <a:r>
              <a:rPr lang="en-US" altLang="ja-JP" dirty="0"/>
              <a:t>】</a:t>
            </a:r>
            <a:endParaRPr lang="ja-JP" altLang="en-US" dirty="0"/>
          </a:p>
        </p:txBody>
      </p:sp>
      <p:sp>
        <p:nvSpPr>
          <p:cNvPr id="4" name="テキスト プレースホルダー 4">
            <a:extLst>
              <a:ext uri="{FF2B5EF4-FFF2-40B4-BE49-F238E27FC236}">
                <a16:creationId xmlns:a16="http://schemas.microsoft.com/office/drawing/2014/main" id="{819CE659-4C94-459D-A438-C8DD8A0EDFAE}"/>
              </a:ext>
            </a:extLst>
          </p:cNvPr>
          <p:cNvSpPr txBox="1">
            <a:spLocks/>
          </p:cNvSpPr>
          <p:nvPr/>
        </p:nvSpPr>
        <p:spPr>
          <a:xfrm>
            <a:off x="7879340" y="133395"/>
            <a:ext cx="4813978" cy="558336"/>
          </a:xfrm>
          <a:prstGeom prst="rect">
            <a:avLst/>
          </a:prstGeom>
        </p:spPr>
        <p:txBody>
          <a:bodyPr vert="horz" lIns="91440" tIns="45720" rIns="91440" bIns="45720" rtlCol="0" anchor="ctr">
            <a:normAutofit/>
          </a:bodyPr>
          <a:lstStyle>
            <a:lvl1pPr marL="320040" indent="-320040" algn="l" defTabSz="1280160" rtl="0" eaLnBrk="1" latinLnBrk="0" hangingPunct="1">
              <a:lnSpc>
                <a:spcPct val="90000"/>
              </a:lnSpc>
              <a:spcBef>
                <a:spcPts val="1400"/>
              </a:spcBef>
              <a:spcAft>
                <a:spcPts val="775"/>
              </a:spcAft>
              <a:buFont typeface="Arial" panose="020B0604020202020204" pitchFamily="34" charset="0"/>
              <a:buChar char="•"/>
              <a:defRPr kumimoji="1" sz="2585" kern="1200">
                <a:solidFill>
                  <a:schemeClr val="tx1"/>
                </a:solidFill>
                <a:latin typeface="Meiryo UI" panose="020B0604030504040204" pitchFamily="50" charset="-128"/>
                <a:ea typeface="Meiryo UI" panose="020B0604030504040204" pitchFamily="50" charset="-128"/>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gn="r">
              <a:buFont typeface="Arial" panose="020B0604020202020204" pitchFamily="34" charset="0"/>
              <a:buNone/>
            </a:pPr>
            <a:r>
              <a:rPr lang="ja-JP" altLang="en-US" sz="2000" dirty="0"/>
              <a:t>（様式２）プロジェクトシート</a:t>
            </a:r>
          </a:p>
        </p:txBody>
      </p:sp>
      <p:sp>
        <p:nvSpPr>
          <p:cNvPr id="6" name="テキスト プレースホルダー 4">
            <a:extLst>
              <a:ext uri="{FF2B5EF4-FFF2-40B4-BE49-F238E27FC236}">
                <a16:creationId xmlns:a16="http://schemas.microsoft.com/office/drawing/2014/main" id="{BA53F6C6-2145-4C34-BD7E-87248E9BED1C}"/>
              </a:ext>
            </a:extLst>
          </p:cNvPr>
          <p:cNvSpPr txBox="1">
            <a:spLocks/>
          </p:cNvSpPr>
          <p:nvPr/>
        </p:nvSpPr>
        <p:spPr>
          <a:xfrm>
            <a:off x="6747164" y="9176295"/>
            <a:ext cx="6641423" cy="558336"/>
          </a:xfrm>
          <a:prstGeom prst="rect">
            <a:avLst/>
          </a:prstGeom>
        </p:spPr>
        <p:txBody>
          <a:bodyPr vert="horz" lIns="91440" tIns="45720" rIns="91440" bIns="45720" rtlCol="0" anchor="ctr">
            <a:normAutofit/>
          </a:bodyPr>
          <a:lstStyle>
            <a:lvl1pPr marL="320040" indent="-320040" algn="l" defTabSz="1280160" rtl="0" eaLnBrk="1" latinLnBrk="0" hangingPunct="1">
              <a:lnSpc>
                <a:spcPct val="90000"/>
              </a:lnSpc>
              <a:spcBef>
                <a:spcPts val="1400"/>
              </a:spcBef>
              <a:spcAft>
                <a:spcPts val="775"/>
              </a:spcAft>
              <a:buFont typeface="Arial" panose="020B0604020202020204" pitchFamily="34" charset="0"/>
              <a:buChar char="•"/>
              <a:defRPr kumimoji="1" sz="2585" kern="1200">
                <a:solidFill>
                  <a:schemeClr val="tx1"/>
                </a:solidFill>
                <a:latin typeface="Meiryo UI" panose="020B0604030504040204" pitchFamily="50" charset="-128"/>
                <a:ea typeface="Meiryo UI" panose="020B0604030504040204" pitchFamily="50" charset="-128"/>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buFont typeface="Arial" panose="020B0604020202020204" pitchFamily="34" charset="0"/>
              <a:buNone/>
            </a:pPr>
            <a:r>
              <a:rPr lang="en-US" altLang="ja-JP" sz="1400" dirty="0"/>
              <a:t>※</a:t>
            </a:r>
            <a:r>
              <a:rPr lang="ja-JP" altLang="en-US" sz="1400" dirty="0"/>
              <a:t>　プロジェクトの収支が想定される場合、収支計画書（任意様式）を添付すること</a:t>
            </a:r>
          </a:p>
        </p:txBody>
      </p:sp>
    </p:spTree>
    <p:extLst>
      <p:ext uri="{BB962C8B-B14F-4D97-AF65-F5344CB8AC3E}">
        <p14:creationId xmlns:p14="http://schemas.microsoft.com/office/powerpoint/2010/main" val="1731062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a:extLst>
              <a:ext uri="{FF2B5EF4-FFF2-40B4-BE49-F238E27FC236}">
                <a16:creationId xmlns:a16="http://schemas.microsoft.com/office/drawing/2014/main" id="{37C17ED4-31B5-BE1E-4D38-25AA300C4F1B}"/>
              </a:ext>
            </a:extLst>
          </p:cNvPr>
          <p:cNvGraphicFramePr>
            <a:graphicFrameLocks noGrp="1"/>
          </p:cNvGraphicFramePr>
          <p:nvPr>
            <p:extLst>
              <p:ext uri="{D42A27DB-BD31-4B8C-83A1-F6EECF244321}">
                <p14:modId xmlns:p14="http://schemas.microsoft.com/office/powerpoint/2010/main" val="4005663616"/>
              </p:ext>
            </p:extLst>
          </p:nvPr>
        </p:nvGraphicFramePr>
        <p:xfrm>
          <a:off x="207999" y="1007901"/>
          <a:ext cx="12385603" cy="8156419"/>
        </p:xfrm>
        <a:graphic>
          <a:graphicData uri="http://schemas.openxmlformats.org/drawingml/2006/table">
            <a:tbl>
              <a:tblPr firstRow="1" bandRow="1">
                <a:tableStyleId>{5940675A-B579-460E-94D1-54222C63F5DA}</a:tableStyleId>
              </a:tblPr>
              <a:tblGrid>
                <a:gridCol w="1892392">
                  <a:extLst>
                    <a:ext uri="{9D8B030D-6E8A-4147-A177-3AD203B41FA5}">
                      <a16:colId xmlns:a16="http://schemas.microsoft.com/office/drawing/2014/main" val="1574572698"/>
                    </a:ext>
                  </a:extLst>
                </a:gridCol>
                <a:gridCol w="3792409">
                  <a:extLst>
                    <a:ext uri="{9D8B030D-6E8A-4147-A177-3AD203B41FA5}">
                      <a16:colId xmlns:a16="http://schemas.microsoft.com/office/drawing/2014/main" val="3623488850"/>
                    </a:ext>
                  </a:extLst>
                </a:gridCol>
                <a:gridCol w="508000">
                  <a:extLst>
                    <a:ext uri="{9D8B030D-6E8A-4147-A177-3AD203B41FA5}">
                      <a16:colId xmlns:a16="http://schemas.microsoft.com/office/drawing/2014/main" val="505926902"/>
                    </a:ext>
                  </a:extLst>
                </a:gridCol>
                <a:gridCol w="1092200">
                  <a:extLst>
                    <a:ext uri="{9D8B030D-6E8A-4147-A177-3AD203B41FA5}">
                      <a16:colId xmlns:a16="http://schemas.microsoft.com/office/drawing/2014/main" val="48331999"/>
                    </a:ext>
                  </a:extLst>
                </a:gridCol>
                <a:gridCol w="1860602">
                  <a:extLst>
                    <a:ext uri="{9D8B030D-6E8A-4147-A177-3AD203B41FA5}">
                      <a16:colId xmlns:a16="http://schemas.microsoft.com/office/drawing/2014/main" val="3168901572"/>
                    </a:ext>
                  </a:extLst>
                </a:gridCol>
                <a:gridCol w="3240000">
                  <a:extLst>
                    <a:ext uri="{9D8B030D-6E8A-4147-A177-3AD203B41FA5}">
                      <a16:colId xmlns:a16="http://schemas.microsoft.com/office/drawing/2014/main" val="3758133616"/>
                    </a:ext>
                  </a:extLst>
                </a:gridCol>
              </a:tblGrid>
              <a:tr h="72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チームリーダー</a:t>
                      </a:r>
                      <a:endParaRPr lang="ja-JP" altLang="en-US" sz="1800" dirty="0">
                        <a:latin typeface="Meiryo UI" panose="020B0604030504040204" pitchFamily="50" charset="-128"/>
                        <a:ea typeface="Meiryo UI" panose="020B0604030504040204" pitchFamily="50" charset="-128"/>
                      </a:endParaRPr>
                    </a:p>
                  </a:txBody>
                  <a:tcPr marL="118169" marR="118169" marT="59084" marB="59084" anchor="ctr">
                    <a:solidFill>
                      <a:schemeClr val="bg1">
                        <a:lumMod val="95000"/>
                      </a:schemeClr>
                    </a:solidFill>
                  </a:tcPr>
                </a:tc>
                <a:tc gridSpan="2">
                  <a:txBody>
                    <a:bodyPr/>
                    <a:lstStyle/>
                    <a:p>
                      <a:pPr algn="l"/>
                      <a:r>
                        <a:rPr lang="ja-JP" altLang="en-US" sz="1600" dirty="0">
                          <a:solidFill>
                            <a:srgbClr val="FF0000"/>
                          </a:solidFill>
                          <a:latin typeface="Meiryo UI" panose="020B0604030504040204" pitchFamily="50" charset="-128"/>
                          <a:ea typeface="Meiryo UI" panose="020B0604030504040204" pitchFamily="50" charset="-128"/>
                        </a:rPr>
                        <a:t>いこみな　エリア</a:t>
                      </a:r>
                      <a:r>
                        <a:rPr lang="ja-JP" altLang="en-US" sz="1600" dirty="0">
                          <a:solidFill>
                            <a:schemeClr val="tx1"/>
                          </a:solidFill>
                          <a:latin typeface="Meiryo UI" panose="020B0604030504040204" pitchFamily="50" charset="-128"/>
                          <a:ea typeface="Meiryo UI" panose="020B0604030504040204" pitchFamily="50" charset="-128"/>
                        </a:rPr>
                        <a:t>（地域との関わり：</a:t>
                      </a:r>
                      <a:r>
                        <a:rPr lang="ja-JP" altLang="en-US" sz="1600" dirty="0">
                          <a:solidFill>
                            <a:srgbClr val="FF0000"/>
                          </a:solidFill>
                          <a:latin typeface="Meiryo UI" panose="020B0604030504040204" pitchFamily="50" charset="-128"/>
                          <a:ea typeface="Meiryo UI" panose="020B0604030504040204" pitchFamily="50" charset="-128"/>
                        </a:rPr>
                        <a:t>商店主</a:t>
                      </a:r>
                      <a:r>
                        <a:rPr lang="ja-JP" altLang="en-US" sz="1600" dirty="0">
                          <a:solidFill>
                            <a:schemeClr val="tx1"/>
                          </a:solidFill>
                          <a:latin typeface="Meiryo UI" panose="020B0604030504040204" pitchFamily="50" charset="-128"/>
                          <a:ea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endParaRPr>
                    </a:p>
                  </a:txBody>
                  <a:tcPr marL="118169" marR="118169" marT="59084" marB="59084" anchor="ctr"/>
                </a:tc>
                <a:tc hMerge="1">
                  <a:txBody>
                    <a:bodyPr/>
                    <a:lstStyle/>
                    <a:p>
                      <a:pPr algn="l"/>
                      <a:endParaRPr lang="en-US" altLang="ja-JP" sz="1600" dirty="0">
                        <a:solidFill>
                          <a:schemeClr val="tx1"/>
                        </a:solidFill>
                        <a:latin typeface="Meiryo UI" panose="020B0604030504040204" pitchFamily="50" charset="-128"/>
                        <a:ea typeface="Meiryo UI" panose="020B0604030504040204" pitchFamily="50" charset="-128"/>
                      </a:endParaRPr>
                    </a:p>
                  </a:txBody>
                  <a:tcPr marL="118169" marR="118169" marT="59084" marB="59084"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サポートメンバー</a:t>
                      </a:r>
                    </a:p>
                  </a:txBody>
                  <a:tcPr marL="118169" marR="118169" marT="59084" marB="59084"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FF0000"/>
                          </a:solidFill>
                          <a:latin typeface="Meiryo UI" panose="020B0604030504040204" pitchFamily="50" charset="-128"/>
                          <a:ea typeface="Meiryo UI" panose="020B0604030504040204" pitchFamily="50" charset="-128"/>
                        </a:rPr>
                        <a:t>５</a:t>
                      </a:r>
                      <a:r>
                        <a:rPr kumimoji="1" lang="ja-JP" altLang="en-US" sz="1600" dirty="0">
                          <a:latin typeface="Meiryo UI" panose="020B0604030504040204" pitchFamily="50" charset="-128"/>
                          <a:ea typeface="Meiryo UI" panose="020B0604030504040204" pitchFamily="50" charset="-128"/>
                        </a:rPr>
                        <a:t>人（スキル：</a:t>
                      </a:r>
                      <a:r>
                        <a:rPr kumimoji="1" lang="ja-JP" altLang="en-US" sz="1600" dirty="0">
                          <a:solidFill>
                            <a:srgbClr val="FF0000"/>
                          </a:solidFill>
                          <a:latin typeface="Meiryo UI" panose="020B0604030504040204" pitchFamily="50" charset="-128"/>
                          <a:ea typeface="Meiryo UI" panose="020B0604030504040204" pitchFamily="50" charset="-128"/>
                        </a:rPr>
                        <a:t>デザイナー、建築家、商店主、広報、マネジメント</a:t>
                      </a:r>
                      <a:r>
                        <a:rPr kumimoji="1" lang="ja-JP" altLang="en-US" sz="1600" dirty="0">
                          <a:latin typeface="Meiryo UI" panose="020B0604030504040204" pitchFamily="50" charset="-128"/>
                          <a:ea typeface="Meiryo UI" panose="020B0604030504040204" pitchFamily="50" charset="-128"/>
                        </a:rPr>
                        <a:t>）</a:t>
                      </a:r>
                    </a:p>
                  </a:txBody>
                  <a:tcPr marL="118169" marR="118169" marT="59084" marB="59084" anchor="ctr"/>
                </a:tc>
                <a:extLst>
                  <a:ext uri="{0D108BD9-81ED-4DB2-BD59-A6C34878D82A}">
                    <a16:rowId xmlns:a16="http://schemas.microsoft.com/office/drawing/2014/main" val="2442898722"/>
                  </a:ext>
                </a:extLst>
              </a:tr>
              <a:tr h="72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サブリーダー</a:t>
                      </a:r>
                      <a:r>
                        <a:rPr kumimoji="1" lang="en-US" altLang="ja-JP" sz="1800" dirty="0">
                          <a:latin typeface="Meiryo UI" panose="020B0604030504040204" pitchFamily="50" charset="-128"/>
                          <a:ea typeface="Meiryo UI" panose="020B0604030504040204" pitchFamily="50" charset="-128"/>
                        </a:rPr>
                        <a:t>1</a:t>
                      </a:r>
                      <a:endParaRPr kumimoji="1" lang="ja-JP" altLang="en-US" sz="1800" dirty="0">
                        <a:latin typeface="Meiryo UI" panose="020B0604030504040204" pitchFamily="50" charset="-128"/>
                        <a:ea typeface="Meiryo UI" panose="020B0604030504040204" pitchFamily="50" charset="-128"/>
                      </a:endParaRPr>
                    </a:p>
                  </a:txBody>
                  <a:tcPr marL="118169" marR="118169" marT="59084" marB="59084" anchor="ctr">
                    <a:solidFill>
                      <a:schemeClr val="bg1">
                        <a:lumMod val="95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srgbClr val="FF0000"/>
                          </a:solidFill>
                          <a:latin typeface="Meiryo UI" panose="020B0604030504040204" pitchFamily="50" charset="-128"/>
                          <a:ea typeface="Meiryo UI" panose="020B0604030504040204" pitchFamily="50" charset="-128"/>
                        </a:rPr>
                        <a:t>みなみ　とおる</a:t>
                      </a:r>
                      <a:r>
                        <a:rPr lang="ja-JP" altLang="en-US" sz="1600" dirty="0">
                          <a:latin typeface="Meiryo UI" panose="020B0604030504040204" pitchFamily="50" charset="-128"/>
                          <a:ea typeface="Meiryo UI" panose="020B0604030504040204" pitchFamily="50" charset="-128"/>
                        </a:rPr>
                        <a:t>（地域との関わり：</a:t>
                      </a:r>
                      <a:r>
                        <a:rPr kumimoji="1" lang="ja-JP" altLang="en-US" sz="1600" dirty="0">
                          <a:solidFill>
                            <a:srgbClr val="FF0000"/>
                          </a:solidFill>
                          <a:latin typeface="Meiryo UI" panose="020B0604030504040204" pitchFamily="50" charset="-128"/>
                          <a:ea typeface="Meiryo UI" panose="020B0604030504040204" pitchFamily="50" charset="-128"/>
                        </a:rPr>
                        <a:t>デザイナー</a:t>
                      </a:r>
                      <a:r>
                        <a:rPr lang="ja-JP" altLang="en-US" sz="1600" dirty="0">
                          <a:latin typeface="Meiryo UI" panose="020B0604030504040204" pitchFamily="50" charset="-128"/>
                          <a:ea typeface="Meiryo UI" panose="020B0604030504040204" pitchFamily="50" charset="-128"/>
                        </a:rPr>
                        <a:t>）</a:t>
                      </a:r>
                    </a:p>
                  </a:txBody>
                  <a:tcPr marL="118169" marR="118169" marT="59084" marB="59084"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600" dirty="0">
                        <a:latin typeface="Meiryo UI" panose="020B0604030504040204" pitchFamily="50" charset="-128"/>
                        <a:ea typeface="Meiryo UI" panose="020B0604030504040204" pitchFamily="50" charset="-128"/>
                      </a:endParaRPr>
                    </a:p>
                  </a:txBody>
                  <a:tcPr marL="118169" marR="118169" marT="59084" marB="59084"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関連</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URL</a:t>
                      </a: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HP</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SNS</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等）</a:t>
                      </a:r>
                    </a:p>
                  </a:txBody>
                  <a:tcPr marL="118169" marR="118169" marT="59084" marB="59084"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latin typeface="Meiryo UI" panose="020B0604030504040204" pitchFamily="50" charset="-128"/>
                        <a:ea typeface="Meiryo UI" panose="020B0604030504040204" pitchFamily="50" charset="-128"/>
                      </a:endParaRPr>
                    </a:p>
                  </a:txBody>
                  <a:tcPr marL="118169" marR="118169" marT="59084" marB="59084" anchor="ctr"/>
                </a:tc>
                <a:extLst>
                  <a:ext uri="{0D108BD9-81ED-4DB2-BD59-A6C34878D82A}">
                    <a16:rowId xmlns:a16="http://schemas.microsoft.com/office/drawing/2014/main" val="4201150482"/>
                  </a:ext>
                </a:extLst>
              </a:tr>
              <a:tr h="72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サブリーダー</a:t>
                      </a:r>
                      <a:r>
                        <a:rPr kumimoji="1" lang="en-US" altLang="ja-JP" sz="1800" dirty="0">
                          <a:latin typeface="Meiryo UI" panose="020B0604030504040204" pitchFamily="50" charset="-128"/>
                          <a:ea typeface="Meiryo UI" panose="020B0604030504040204" pitchFamily="50" charset="-128"/>
                        </a:rPr>
                        <a:t>2</a:t>
                      </a:r>
                      <a:endParaRPr kumimoji="1" lang="ja-JP" altLang="en-US" sz="1800" dirty="0">
                        <a:latin typeface="Meiryo UI" panose="020B0604030504040204" pitchFamily="50" charset="-128"/>
                        <a:ea typeface="Meiryo UI" panose="020B0604030504040204" pitchFamily="50" charset="-128"/>
                      </a:endParaRPr>
                    </a:p>
                  </a:txBody>
                  <a:tcPr marL="118169" marR="118169" marT="59084" marB="59084" anchor="ctr">
                    <a:solidFill>
                      <a:schemeClr val="bg1">
                        <a:lumMod val="95000"/>
                      </a:schemeClr>
                    </a:solidFill>
                  </a:tcPr>
                </a:tc>
                <a:tc gridSpan="2">
                  <a:txBody>
                    <a:bodyPr/>
                    <a:lstStyle/>
                    <a:p>
                      <a:pPr marL="1439863" marR="0" lvl="0" indent="-1439863" algn="l" defTabSz="914400" rtl="0" eaLnBrk="1" fontAlgn="auto" latinLnBrk="0" hangingPunct="1">
                        <a:lnSpc>
                          <a:spcPct val="100000"/>
                        </a:lnSpc>
                        <a:spcBef>
                          <a:spcPts val="0"/>
                        </a:spcBef>
                        <a:spcAft>
                          <a:spcPts val="0"/>
                        </a:spcAft>
                        <a:buClrTx/>
                        <a:buSzTx/>
                        <a:buFontTx/>
                        <a:buNone/>
                        <a:tabLst/>
                        <a:defRPr/>
                      </a:pPr>
                      <a:r>
                        <a:rPr lang="ja-JP" altLang="en-US" sz="1600" dirty="0">
                          <a:solidFill>
                            <a:srgbClr val="FF0000"/>
                          </a:solidFill>
                          <a:latin typeface="Meiryo UI" panose="020B0604030504040204" pitchFamily="50" charset="-128"/>
                          <a:ea typeface="Meiryo UI" panose="020B0604030504040204" pitchFamily="50" charset="-128"/>
                        </a:rPr>
                        <a:t>きた　ストリート</a:t>
                      </a:r>
                      <a:r>
                        <a:rPr lang="ja-JP" altLang="en-US" sz="1600" dirty="0">
                          <a:latin typeface="Meiryo UI" panose="020B0604030504040204" pitchFamily="50" charset="-128"/>
                          <a:ea typeface="Meiryo UI" panose="020B0604030504040204" pitchFamily="50" charset="-128"/>
                        </a:rPr>
                        <a:t>（地域との関わり：</a:t>
                      </a:r>
                      <a:r>
                        <a:rPr kumimoji="1" lang="ja-JP" altLang="en-US" sz="1600" dirty="0">
                          <a:solidFill>
                            <a:srgbClr val="FF0000"/>
                          </a:solidFill>
                          <a:latin typeface="Meiryo UI" panose="020B0604030504040204" pitchFamily="50" charset="-128"/>
                          <a:ea typeface="Meiryo UI" panose="020B0604030504040204" pitchFamily="50" charset="-128"/>
                        </a:rPr>
                        <a:t>建築家</a:t>
                      </a:r>
                      <a:r>
                        <a:rPr lang="ja-JP" altLang="en-US" sz="1600" dirty="0">
                          <a:latin typeface="Meiryo UI" panose="020B0604030504040204" pitchFamily="50" charset="-128"/>
                          <a:ea typeface="Meiryo UI" panose="020B0604030504040204" pitchFamily="50" charset="-128"/>
                        </a:rPr>
                        <a:t>）</a:t>
                      </a:r>
                    </a:p>
                  </a:txBody>
                  <a:tcPr marL="118169" marR="118169" marT="59084" marB="59084" anchor="ctr"/>
                </a:tc>
                <a:tc hMerge="1">
                  <a:txBody>
                    <a:bodyPr/>
                    <a:lstStyle/>
                    <a:p>
                      <a:pPr marL="1439863" marR="0" lvl="0" indent="-1439863" algn="l" defTabSz="914400" rtl="0" eaLnBrk="1" fontAlgn="auto" latinLnBrk="0" hangingPunct="1">
                        <a:lnSpc>
                          <a:spcPct val="100000"/>
                        </a:lnSpc>
                        <a:spcBef>
                          <a:spcPts val="0"/>
                        </a:spcBef>
                        <a:spcAft>
                          <a:spcPts val="0"/>
                        </a:spcAft>
                        <a:buClrTx/>
                        <a:buSzTx/>
                        <a:buFontTx/>
                        <a:buNone/>
                        <a:tabLst/>
                        <a:defRPr/>
                      </a:pPr>
                      <a:endParaRPr kumimoji="1" lang="ja-JP" altLang="en-US" sz="1600" dirty="0">
                        <a:latin typeface="Meiryo UI" panose="020B0604030504040204" pitchFamily="50" charset="-128"/>
                        <a:ea typeface="Meiryo UI" panose="020B0604030504040204" pitchFamily="50" charset="-128"/>
                      </a:endParaRPr>
                    </a:p>
                  </a:txBody>
                  <a:tcPr marL="118169" marR="118169" marT="59084" marB="59084"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関連するビジョンのテーマ</a:t>
                      </a:r>
                      <a:endParaRPr kumimoji="1" lang="en-US" altLang="ja-JP" sz="18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「まちを育むプロジェクト」</a:t>
                      </a:r>
                    </a:p>
                  </a:txBody>
                  <a:tcPr marL="118169" marR="118169" marT="59084" marB="59084" anchor="ctr">
                    <a:solidFill>
                      <a:schemeClr val="bg1">
                        <a:lumMod val="95000"/>
                      </a:schemeClr>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テーマ：</a:t>
                      </a:r>
                      <a:r>
                        <a:rPr kumimoji="1" lang="ja-JP" altLang="en-US" sz="1600" dirty="0">
                          <a:solidFill>
                            <a:srgbClr val="FF0000"/>
                          </a:solidFill>
                          <a:latin typeface="Meiryo UI" panose="020B0604030504040204" pitchFamily="50" charset="-128"/>
                          <a:ea typeface="Meiryo UI" panose="020B0604030504040204" pitchFamily="50" charset="-128"/>
                        </a:rPr>
                        <a:t>都市空間</a:t>
                      </a:r>
                      <a:endParaRPr kumimoji="1" lang="en-US" altLang="ja-JP" sz="16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FF0000"/>
                          </a:solidFill>
                          <a:latin typeface="Meiryo UI" panose="020B0604030504040204" pitchFamily="50" charset="-128"/>
                          <a:ea typeface="Meiryo UI" panose="020B0604030504040204" pitchFamily="50" charset="-128"/>
                        </a:rPr>
                        <a:t>グランドレベル・アクティブ化プロジェクト</a:t>
                      </a:r>
                      <a:endParaRPr kumimoji="1" lang="en-US" altLang="ja-JP" sz="1600" dirty="0">
                        <a:latin typeface="Meiryo UI" panose="020B0604030504040204" pitchFamily="50" charset="-128"/>
                        <a:ea typeface="Meiryo UI" panose="020B0604030504040204" pitchFamily="50" charset="-128"/>
                      </a:endParaRPr>
                    </a:p>
                  </a:txBody>
                  <a:tcPr marL="118169" marR="118169" marT="59084" marB="59084" anchor="ctr"/>
                </a:tc>
                <a:extLst>
                  <a:ext uri="{0D108BD9-81ED-4DB2-BD59-A6C34878D82A}">
                    <a16:rowId xmlns:a16="http://schemas.microsoft.com/office/drawing/2014/main" val="3205553331"/>
                  </a:ext>
                </a:extLst>
              </a:tr>
              <a:tr h="720000">
                <a:tc>
                  <a:txBody>
                    <a:bodyPr/>
                    <a:lstStyle/>
                    <a:p>
                      <a:pPr algn="ctr"/>
                      <a:r>
                        <a:rPr kumimoji="1" lang="ja-JP" altLang="en-US" sz="1800" dirty="0">
                          <a:latin typeface="Meiryo UI" panose="020B0604030504040204" pitchFamily="50" charset="-128"/>
                          <a:ea typeface="Meiryo UI" panose="020B0604030504040204" pitchFamily="50" charset="-128"/>
                        </a:rPr>
                        <a:t>応募動機</a:t>
                      </a:r>
                      <a:endParaRPr kumimoji="1" lang="en-US" altLang="ja-JP" sz="1800" dirty="0">
                        <a:latin typeface="Meiryo UI" panose="020B0604030504040204" pitchFamily="50" charset="-128"/>
                        <a:ea typeface="Meiryo UI" panose="020B0604030504040204" pitchFamily="50" charset="-128"/>
                      </a:endParaRPr>
                    </a:p>
                  </a:txBody>
                  <a:tcPr marL="118169" marR="118169" marT="59084" marB="59084" anchor="ctr">
                    <a:solidFill>
                      <a:schemeClr val="bg1">
                        <a:lumMod val="95000"/>
                      </a:schemeClr>
                    </a:solidFill>
                  </a:tcPr>
                </a:tc>
                <a:tc gridSpan="5">
                  <a:txBody>
                    <a:bodyPr/>
                    <a:lstStyle/>
                    <a:p>
                      <a:pPr marL="0" indent="0">
                        <a:buFont typeface="Arial" panose="020B0604020202020204" pitchFamily="34" charset="0"/>
                        <a:buNone/>
                      </a:pPr>
                      <a:r>
                        <a:rPr lang="ja-JP" altLang="en-US" sz="1600" b="0" i="0" u="none" strike="noStrike" kern="1200" baseline="0" dirty="0">
                          <a:solidFill>
                            <a:srgbClr val="FF0000"/>
                          </a:solidFill>
                          <a:latin typeface="Meiryo UI" panose="020B0604030504040204" pitchFamily="50" charset="-128"/>
                          <a:ea typeface="Meiryo UI" panose="020B0604030504040204" pitchFamily="50" charset="-128"/>
                          <a:cs typeface="+mn-cs"/>
                        </a:rPr>
                        <a:t>飲食店を経営しており、自分の店舗経営で手一杯でした。子育ての手が離れたことで、時間・気持ちともに余裕が生まれたので、地域とのつながりづくりやエリアの賑わいづくりが出来れば、自分だけでなくエリア全体にとって価値のあることができると思いました。</a:t>
                      </a:r>
                      <a:endParaRPr lang="en-US" altLang="ja-JP" sz="1600" b="0" i="0" u="none" strike="noStrike" kern="1200" baseline="0" dirty="0">
                        <a:solidFill>
                          <a:srgbClr val="FF0000"/>
                        </a:solidFill>
                        <a:latin typeface="Meiryo UI" panose="020B0604030504040204" pitchFamily="50" charset="-128"/>
                        <a:ea typeface="Meiryo UI" panose="020B0604030504040204" pitchFamily="50" charset="-128"/>
                        <a:cs typeface="+mn-cs"/>
                      </a:endParaRPr>
                    </a:p>
                  </a:txBody>
                  <a:tcPr marL="118169" marR="118169" marT="59084" marB="59084"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39038644"/>
                  </a:ext>
                </a:extLst>
              </a:tr>
              <a:tr h="3960000">
                <a:tc>
                  <a:txBody>
                    <a:bodyPr/>
                    <a:lstStyle/>
                    <a:p>
                      <a:pPr algn="ctr"/>
                      <a:r>
                        <a:rPr kumimoji="1" lang="ja-JP" altLang="en-US" sz="1800" dirty="0">
                          <a:latin typeface="Meiryo UI" panose="020B0604030504040204" pitchFamily="50" charset="-128"/>
                          <a:ea typeface="Meiryo UI" panose="020B0604030504040204" pitchFamily="50" charset="-128"/>
                        </a:rPr>
                        <a:t>プロジェクト概要</a:t>
                      </a:r>
                      <a:endParaRPr kumimoji="1" lang="en-US" altLang="ja-JP" sz="1800" dirty="0">
                        <a:latin typeface="Meiryo UI" panose="020B0604030504040204" pitchFamily="50" charset="-128"/>
                        <a:ea typeface="Meiryo UI" panose="020B0604030504040204" pitchFamily="50" charset="-128"/>
                      </a:endParaRPr>
                    </a:p>
                  </a:txBody>
                  <a:tcPr marL="118169" marR="118169" marT="59084" marB="59084" anchor="ctr">
                    <a:solidFill>
                      <a:schemeClr val="bg1">
                        <a:lumMod val="95000"/>
                      </a:schemeClr>
                    </a:solidFill>
                  </a:tcPr>
                </a:tc>
                <a:tc gridSpan="5">
                  <a:txBody>
                    <a:bodyPr/>
                    <a:lstStyle/>
                    <a:p>
                      <a:pPr marL="0" indent="0">
                        <a:buFont typeface="Arial" panose="020B0604020202020204" pitchFamily="34" charset="0"/>
                        <a:buNone/>
                      </a:pPr>
                      <a:r>
                        <a:rPr lang="ja-JP" altLang="en-US" sz="1600" b="0" i="0" u="none" strike="noStrike" kern="1200" baseline="0" dirty="0" err="1">
                          <a:solidFill>
                            <a:srgbClr val="FF0000"/>
                          </a:solidFill>
                          <a:latin typeface="Meiryo UI" panose="020B0604030504040204" pitchFamily="50" charset="-128"/>
                          <a:ea typeface="Meiryo UI" panose="020B0604030504040204" pitchFamily="50" charset="-128"/>
                          <a:cs typeface="+mn-cs"/>
                        </a:rPr>
                        <a:t>ぴっ</a:t>
                      </a:r>
                      <a:r>
                        <a:rPr lang="ja-JP" altLang="en-US" sz="1600" b="0" i="0" u="none" strike="noStrike" kern="1200" baseline="0" dirty="0">
                          <a:solidFill>
                            <a:srgbClr val="FF0000"/>
                          </a:solidFill>
                          <a:latin typeface="Meiryo UI" panose="020B0604030504040204" pitchFamily="50" charset="-128"/>
                          <a:ea typeface="Meiryo UI" panose="020B0604030504040204" pitchFamily="50" charset="-128"/>
                          <a:cs typeface="+mn-cs"/>
                        </a:rPr>
                        <a:t>くり商店街の魅力と活力を引き出すために、定期的なマルシェイベントを開催することで、地域住民や近隣都市からの来訪者を呼び込み、地元事業者やアーティスト、ハンドメイド作家など、多彩な出店者が一堂に会することで、エリア活性化を目指します。</a:t>
                      </a:r>
                      <a:endParaRPr lang="en-US" altLang="ja-JP" sz="1600" b="0" i="0" u="none" strike="noStrike" kern="1200" baseline="0" dirty="0">
                        <a:solidFill>
                          <a:srgbClr val="FF0000"/>
                        </a:solidFill>
                        <a:latin typeface="Meiryo UI" panose="020B0604030504040204" pitchFamily="50" charset="-128"/>
                        <a:ea typeface="Meiryo UI" panose="020B0604030504040204" pitchFamily="50" charset="-128"/>
                        <a:cs typeface="+mn-cs"/>
                      </a:endParaRPr>
                    </a:p>
                    <a:p>
                      <a:pPr marL="0" indent="0">
                        <a:buFont typeface="Arial" panose="020B0604020202020204" pitchFamily="34" charset="0"/>
                        <a:buNone/>
                      </a:pPr>
                      <a:r>
                        <a:rPr lang="ja-JP" altLang="en-US" sz="1600" b="0" i="0" u="none" strike="noStrike" kern="1200" baseline="0" dirty="0">
                          <a:solidFill>
                            <a:srgbClr val="FF0000"/>
                          </a:solidFill>
                          <a:latin typeface="Meiryo UI" panose="020B0604030504040204" pitchFamily="50" charset="-128"/>
                          <a:ea typeface="Meiryo UI" panose="020B0604030504040204" pitchFamily="50" charset="-128"/>
                          <a:cs typeface="+mn-cs"/>
                        </a:rPr>
                        <a:t>マルシェ出店に対しては、エリアでのテストマーケティングやファンの獲得につながり、周辺エリアに出店するきっかけにもなります。</a:t>
                      </a:r>
                      <a:endParaRPr lang="en-US" altLang="ja-JP" sz="1600" b="0" i="0" u="none" strike="noStrike" kern="1200" baseline="0" dirty="0">
                        <a:solidFill>
                          <a:srgbClr val="FF0000"/>
                        </a:solidFill>
                        <a:latin typeface="Meiryo UI" panose="020B0604030504040204" pitchFamily="50" charset="-128"/>
                        <a:ea typeface="Meiryo UI" panose="020B0604030504040204" pitchFamily="50" charset="-128"/>
                        <a:cs typeface="+mn-cs"/>
                      </a:endParaRPr>
                    </a:p>
                    <a:p>
                      <a:pPr marL="0" indent="0">
                        <a:spcBef>
                          <a:spcPts val="600"/>
                        </a:spcBef>
                        <a:buFont typeface="Arial" panose="020B0604020202020204" pitchFamily="34" charset="0"/>
                        <a:buNone/>
                      </a:pPr>
                      <a:r>
                        <a:rPr lang="en-US" altLang="ja-JP" sz="1600" b="0" i="0" u="none" strike="noStrike" kern="1200" baseline="0" dirty="0">
                          <a:solidFill>
                            <a:srgbClr val="FF0000"/>
                          </a:solidFill>
                          <a:latin typeface="Meiryo UI" panose="020B0604030504040204" pitchFamily="50" charset="-128"/>
                          <a:ea typeface="Meiryo UI" panose="020B0604030504040204" pitchFamily="50" charset="-128"/>
                          <a:cs typeface="+mn-cs"/>
                        </a:rPr>
                        <a:t>【</a:t>
                      </a:r>
                      <a:r>
                        <a:rPr lang="ja-JP" altLang="en-US" sz="1600" b="0" i="0" u="none" strike="noStrike" kern="1200" baseline="0" dirty="0">
                          <a:solidFill>
                            <a:srgbClr val="FF0000"/>
                          </a:solidFill>
                          <a:latin typeface="Meiryo UI" panose="020B0604030504040204" pitchFamily="50" charset="-128"/>
                          <a:ea typeface="Meiryo UI" panose="020B0604030504040204" pitchFamily="50" charset="-128"/>
                          <a:cs typeface="+mn-cs"/>
                        </a:rPr>
                        <a:t>背景</a:t>
                      </a:r>
                      <a:r>
                        <a:rPr lang="en-US" altLang="ja-JP" sz="1600" b="0" i="0" u="none" strike="noStrike" kern="1200" baseline="0" dirty="0">
                          <a:solidFill>
                            <a:srgbClr val="FF0000"/>
                          </a:solidFill>
                          <a:latin typeface="Meiryo UI" panose="020B0604030504040204" pitchFamily="50" charset="-128"/>
                          <a:ea typeface="Meiryo UI" panose="020B0604030504040204" pitchFamily="50" charset="-128"/>
                          <a:cs typeface="+mn-cs"/>
                        </a:rPr>
                        <a:t>】</a:t>
                      </a:r>
                    </a:p>
                    <a:p>
                      <a:pPr marL="0" indent="0">
                        <a:buFont typeface="Arial" panose="020B0604020202020204" pitchFamily="34" charset="0"/>
                        <a:buNone/>
                      </a:pPr>
                      <a:r>
                        <a:rPr lang="ja-JP" altLang="en-US" sz="1600" b="0" i="0" u="none" strike="noStrike" kern="1200" baseline="0" dirty="0">
                          <a:solidFill>
                            <a:srgbClr val="FF0000"/>
                          </a:solidFill>
                          <a:latin typeface="Meiryo UI" panose="020B0604030504040204" pitchFamily="50" charset="-128"/>
                          <a:ea typeface="Meiryo UI" panose="020B0604030504040204" pitchFamily="50" charset="-128"/>
                          <a:cs typeface="+mn-cs"/>
                        </a:rPr>
                        <a:t>・少子高齢化や大型ショッピングモールの影響で、商店街の集客が低下</a:t>
                      </a:r>
                      <a:endParaRPr lang="en-US" altLang="ja-JP" sz="1600" b="0" i="0" u="none" strike="noStrike" kern="1200" baseline="0" dirty="0">
                        <a:solidFill>
                          <a:srgbClr val="FF0000"/>
                        </a:solidFill>
                        <a:latin typeface="Meiryo UI" panose="020B0604030504040204" pitchFamily="50" charset="-128"/>
                        <a:ea typeface="Meiryo UI" panose="020B0604030504040204" pitchFamily="50" charset="-128"/>
                        <a:cs typeface="+mn-cs"/>
                      </a:endParaRPr>
                    </a:p>
                    <a:p>
                      <a:pPr marL="0" indent="0">
                        <a:buFont typeface="Arial" panose="020B0604020202020204" pitchFamily="34" charset="0"/>
                        <a:buNone/>
                      </a:pPr>
                      <a:r>
                        <a:rPr lang="ja-JP" altLang="en-US" sz="1600" b="0" i="0" u="none" strike="noStrike" kern="1200" baseline="0" dirty="0">
                          <a:solidFill>
                            <a:srgbClr val="FF0000"/>
                          </a:solidFill>
                          <a:latin typeface="Meiryo UI" panose="020B0604030504040204" pitchFamily="50" charset="-128"/>
                          <a:ea typeface="Meiryo UI" panose="020B0604030504040204" pitchFamily="50" charset="-128"/>
                          <a:cs typeface="+mn-cs"/>
                        </a:rPr>
                        <a:t>・地域のポテンシャルを活かし、地元資源の再評価と新たな価値と新陳代謝が急務</a:t>
                      </a:r>
                      <a:endParaRPr lang="en-US" altLang="ja-JP" sz="1600" b="0" i="0" u="none" strike="noStrike" kern="1200" baseline="0" dirty="0">
                        <a:solidFill>
                          <a:srgbClr val="FF0000"/>
                        </a:solidFill>
                        <a:latin typeface="Meiryo UI" panose="020B0604030504040204" pitchFamily="50" charset="-128"/>
                        <a:ea typeface="Meiryo UI" panose="020B0604030504040204" pitchFamily="50" charset="-128"/>
                        <a:cs typeface="+mn-cs"/>
                      </a:endParaRPr>
                    </a:p>
                    <a:p>
                      <a:pPr marL="0" indent="0">
                        <a:spcBef>
                          <a:spcPts val="600"/>
                        </a:spcBef>
                        <a:buFont typeface="Arial" panose="020B0604020202020204" pitchFamily="34" charset="0"/>
                        <a:buNone/>
                      </a:pPr>
                      <a:r>
                        <a:rPr lang="en-US" altLang="ja-JP" sz="1600" b="0" i="0" u="none" strike="noStrike" kern="1200" baseline="0" dirty="0">
                          <a:solidFill>
                            <a:srgbClr val="FF0000"/>
                          </a:solidFill>
                          <a:latin typeface="Meiryo UI" panose="020B0604030504040204" pitchFamily="50" charset="-128"/>
                          <a:ea typeface="Meiryo UI" panose="020B0604030504040204" pitchFamily="50" charset="-128"/>
                          <a:cs typeface="+mn-cs"/>
                        </a:rPr>
                        <a:t>【</a:t>
                      </a:r>
                      <a:r>
                        <a:rPr lang="ja-JP" altLang="en-US" sz="1600" b="0" i="0" u="none" strike="noStrike" kern="1200" baseline="0" dirty="0">
                          <a:solidFill>
                            <a:srgbClr val="FF0000"/>
                          </a:solidFill>
                          <a:latin typeface="Meiryo UI" panose="020B0604030504040204" pitchFamily="50" charset="-128"/>
                          <a:ea typeface="Meiryo UI" panose="020B0604030504040204" pitchFamily="50" charset="-128"/>
                          <a:cs typeface="+mn-cs"/>
                        </a:rPr>
                        <a:t>目的</a:t>
                      </a:r>
                      <a:r>
                        <a:rPr lang="en-US" altLang="ja-JP" sz="1600" b="0" i="0" u="none" strike="noStrike" kern="1200" baseline="0" dirty="0">
                          <a:solidFill>
                            <a:srgbClr val="FF0000"/>
                          </a:solidFill>
                          <a:latin typeface="Meiryo UI" panose="020B0604030504040204" pitchFamily="50" charset="-128"/>
                          <a:ea typeface="Meiryo UI" panose="020B0604030504040204" pitchFamily="50" charset="-128"/>
                          <a:cs typeface="+mn-cs"/>
                        </a:rPr>
                        <a:t>】</a:t>
                      </a:r>
                    </a:p>
                    <a:p>
                      <a:pPr marL="0" indent="0">
                        <a:buFont typeface="Arial" panose="020B0604020202020204" pitchFamily="34" charset="0"/>
                        <a:buNone/>
                      </a:pPr>
                      <a:r>
                        <a:rPr lang="ja-JP" altLang="en-US" sz="1600" b="0" i="0" u="none" strike="noStrike" kern="1200" baseline="0" dirty="0">
                          <a:solidFill>
                            <a:srgbClr val="FF0000"/>
                          </a:solidFill>
                          <a:latin typeface="Meiryo UI" panose="020B0604030504040204" pitchFamily="50" charset="-128"/>
                          <a:ea typeface="Meiryo UI" panose="020B0604030504040204" pitchFamily="50" charset="-128"/>
                          <a:cs typeface="+mn-cs"/>
                        </a:rPr>
                        <a:t>・商店街の集客力向上とブランディング強化</a:t>
                      </a:r>
                      <a:endParaRPr lang="en-US" altLang="ja-JP" sz="1600" b="0" i="0" u="none" strike="noStrike" kern="1200" baseline="0" dirty="0">
                        <a:solidFill>
                          <a:srgbClr val="FF0000"/>
                        </a:solidFill>
                        <a:latin typeface="Meiryo UI" panose="020B0604030504040204" pitchFamily="50" charset="-128"/>
                        <a:ea typeface="Meiryo UI" panose="020B0604030504040204" pitchFamily="50" charset="-128"/>
                        <a:cs typeface="+mn-cs"/>
                      </a:endParaRPr>
                    </a:p>
                    <a:p>
                      <a:pPr marL="0" indent="0">
                        <a:buFont typeface="Arial" panose="020B0604020202020204" pitchFamily="34" charset="0"/>
                        <a:buNone/>
                      </a:pPr>
                      <a:r>
                        <a:rPr lang="ja-JP" altLang="en-US" sz="1600" b="0" i="0" u="none" strike="noStrike" kern="1200" baseline="0" dirty="0">
                          <a:solidFill>
                            <a:srgbClr val="FF0000"/>
                          </a:solidFill>
                          <a:latin typeface="Meiryo UI" panose="020B0604030504040204" pitchFamily="50" charset="-128"/>
                          <a:ea typeface="Meiryo UI" panose="020B0604030504040204" pitchFamily="50" charset="-128"/>
                          <a:cs typeface="+mn-cs"/>
                        </a:rPr>
                        <a:t>・地元住民との交流と地域コミュニティの強化</a:t>
                      </a:r>
                      <a:endParaRPr lang="en-US" altLang="ja-JP" sz="1600" b="0" i="0" u="none" strike="noStrike" kern="1200" baseline="0" dirty="0">
                        <a:solidFill>
                          <a:srgbClr val="FF0000"/>
                        </a:solidFill>
                        <a:latin typeface="Meiryo UI" panose="020B0604030504040204" pitchFamily="50" charset="-128"/>
                        <a:ea typeface="Meiryo UI" panose="020B0604030504040204" pitchFamily="50" charset="-128"/>
                        <a:cs typeface="+mn-cs"/>
                      </a:endParaRPr>
                    </a:p>
                    <a:p>
                      <a:pPr marL="0" indent="0">
                        <a:buFont typeface="Arial" panose="020B0604020202020204" pitchFamily="34" charset="0"/>
                        <a:buNone/>
                      </a:pPr>
                      <a:r>
                        <a:rPr lang="ja-JP" altLang="en-US" sz="1600" b="0" i="0" u="none" strike="noStrike" kern="1200" baseline="0" dirty="0">
                          <a:solidFill>
                            <a:srgbClr val="FF0000"/>
                          </a:solidFill>
                          <a:latin typeface="Meiryo UI" panose="020B0604030504040204" pitchFamily="50" charset="-128"/>
                          <a:ea typeface="Meiryo UI" panose="020B0604030504040204" pitchFamily="50" charset="-128"/>
                          <a:cs typeface="+mn-cs"/>
                        </a:rPr>
                        <a:t>・地元事業者の販路拡大、収益向上の支援</a:t>
                      </a:r>
                      <a:endParaRPr lang="en-US" altLang="ja-JP" sz="1600" b="0" i="0" u="none" strike="noStrike" kern="1200" baseline="0" dirty="0">
                        <a:solidFill>
                          <a:srgbClr val="FF0000"/>
                        </a:solidFill>
                        <a:latin typeface="Meiryo UI" panose="020B0604030504040204" pitchFamily="50" charset="-128"/>
                        <a:ea typeface="Meiryo UI" panose="020B0604030504040204" pitchFamily="50" charset="-128"/>
                        <a:cs typeface="+mn-cs"/>
                      </a:endParaRPr>
                    </a:p>
                    <a:p>
                      <a:pPr marL="0" indent="0">
                        <a:spcBef>
                          <a:spcPts val="600"/>
                        </a:spcBef>
                        <a:buFont typeface="Arial" panose="020B0604020202020204" pitchFamily="34" charset="0"/>
                        <a:buNone/>
                      </a:pPr>
                      <a:r>
                        <a:rPr lang="en-US" altLang="ja-JP" sz="1600" b="0" i="0" u="none" strike="noStrike" kern="1200" baseline="0" dirty="0">
                          <a:solidFill>
                            <a:srgbClr val="FF0000"/>
                          </a:solidFill>
                          <a:latin typeface="Meiryo UI" panose="020B0604030504040204" pitchFamily="50" charset="-128"/>
                          <a:ea typeface="Meiryo UI" panose="020B0604030504040204" pitchFamily="50" charset="-128"/>
                          <a:cs typeface="+mn-cs"/>
                        </a:rPr>
                        <a:t>【</a:t>
                      </a:r>
                      <a:r>
                        <a:rPr lang="ja-JP" altLang="en-US" sz="1600" b="0" i="0" u="none" strike="noStrike" kern="1200" baseline="0" dirty="0">
                          <a:solidFill>
                            <a:srgbClr val="FF0000"/>
                          </a:solidFill>
                          <a:latin typeface="Meiryo UI" panose="020B0604030504040204" pitchFamily="50" charset="-128"/>
                          <a:ea typeface="Meiryo UI" panose="020B0604030504040204" pitchFamily="50" charset="-128"/>
                          <a:cs typeface="+mn-cs"/>
                        </a:rPr>
                        <a:t>具体的な活動内容</a:t>
                      </a:r>
                      <a:r>
                        <a:rPr lang="en-US" altLang="ja-JP" sz="1600" b="0" i="0" u="none" strike="noStrike" kern="1200" baseline="0" dirty="0">
                          <a:solidFill>
                            <a:srgbClr val="FF0000"/>
                          </a:solidFill>
                          <a:latin typeface="Meiryo UI" panose="020B0604030504040204" pitchFamily="50" charset="-128"/>
                          <a:ea typeface="Meiryo UI" panose="020B0604030504040204" pitchFamily="50" charset="-128"/>
                          <a:cs typeface="+mn-cs"/>
                        </a:rPr>
                        <a:t>】</a:t>
                      </a:r>
                    </a:p>
                    <a:p>
                      <a:pPr marL="0" indent="0">
                        <a:buFont typeface="Arial" panose="020B0604020202020204" pitchFamily="34" charset="0"/>
                        <a:buNone/>
                      </a:pPr>
                      <a:r>
                        <a:rPr lang="ja-JP" altLang="en-US" sz="1600" b="0" i="0" u="none" strike="noStrike" kern="1200" baseline="0" dirty="0">
                          <a:solidFill>
                            <a:srgbClr val="FF0000"/>
                          </a:solidFill>
                          <a:latin typeface="Meiryo UI" panose="020B0604030504040204" pitchFamily="50" charset="-128"/>
                          <a:ea typeface="Meiryo UI" panose="020B0604030504040204" pitchFamily="50" charset="-128"/>
                          <a:cs typeface="+mn-cs"/>
                        </a:rPr>
                        <a:t>・出店内容：地元飲食ブース、クラフト、アート、ライブパフォーマンスなど</a:t>
                      </a:r>
                      <a:endParaRPr lang="en-US" altLang="ja-JP" sz="1600" b="0" i="0" u="none" strike="noStrike" kern="1200" baseline="0" dirty="0">
                        <a:solidFill>
                          <a:srgbClr val="FF0000"/>
                        </a:solidFill>
                        <a:latin typeface="Meiryo UI" panose="020B0604030504040204" pitchFamily="50" charset="-128"/>
                        <a:ea typeface="Meiryo UI" panose="020B0604030504040204" pitchFamily="50" charset="-128"/>
                        <a:cs typeface="+mn-cs"/>
                      </a:endParaRPr>
                    </a:p>
                    <a:p>
                      <a:pPr marL="0" indent="0">
                        <a:buFont typeface="Arial" panose="020B0604020202020204" pitchFamily="34" charset="0"/>
                        <a:buNone/>
                      </a:pPr>
                      <a:r>
                        <a:rPr lang="ja-JP" altLang="en-US" sz="1600" b="0" i="0" u="none" strike="noStrike" kern="1200" baseline="0" dirty="0">
                          <a:solidFill>
                            <a:srgbClr val="FF0000"/>
                          </a:solidFill>
                          <a:latin typeface="Meiryo UI" panose="020B0604030504040204" pitchFamily="50" charset="-128"/>
                          <a:ea typeface="Meiryo UI" panose="020B0604030504040204" pitchFamily="50" charset="-128"/>
                          <a:cs typeface="+mn-cs"/>
                        </a:rPr>
                        <a:t>・イベントスケジュール：毎月第３日曜日</a:t>
                      </a:r>
                      <a:endParaRPr lang="en-US" altLang="ja-JP" sz="1600" b="0" i="0" u="none" strike="noStrike" kern="1200" baseline="0" dirty="0">
                        <a:solidFill>
                          <a:srgbClr val="FF0000"/>
                        </a:solidFill>
                        <a:latin typeface="Meiryo UI" panose="020B0604030504040204" pitchFamily="50" charset="-128"/>
                        <a:ea typeface="Meiryo UI" panose="020B0604030504040204" pitchFamily="50" charset="-128"/>
                        <a:cs typeface="+mn-cs"/>
                      </a:endParaRPr>
                    </a:p>
                  </a:txBody>
                  <a:tcPr marL="118169" marR="118169" marT="59084" marB="59084" anchor="ctr"/>
                </a:tc>
                <a:tc hMerge="1">
                  <a:txBody>
                    <a:bodyPr/>
                    <a:lstStyle/>
                    <a:p>
                      <a:endParaRPr kumimoji="1" lang="ja-JP" altLang="en-US"/>
                    </a:p>
                  </a:txBody>
                  <a:tcPr/>
                </a:tc>
                <a:tc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tc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tc hMerge="1">
                  <a:txBody>
                    <a:bodyPr/>
                    <a:lstStyle/>
                    <a:p>
                      <a:pPr marL="95250" indent="-95250">
                        <a:buFont typeface="Arial" panose="020B0604020202020204" pitchFamily="34" charset="0"/>
                        <a:buChar char="•"/>
                      </a:pPr>
                      <a:endParaRPr kumimoji="1" lang="en-US" altLang="ja-JP" sz="1400" b="0" i="0" u="none" strike="noStrike" kern="1200" baseline="0">
                        <a:solidFill>
                          <a:srgbClr val="FF0000"/>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3133888693"/>
                  </a:ext>
                </a:extLst>
              </a:tr>
              <a:tr h="1316419">
                <a:tc>
                  <a:txBody>
                    <a:bodyPr/>
                    <a:lstStyle/>
                    <a:p>
                      <a:pPr algn="ctr"/>
                      <a:r>
                        <a:rPr kumimoji="1" lang="ja-JP" altLang="en-US" sz="1800" dirty="0">
                          <a:latin typeface="Meiryo UI" panose="020B0604030504040204" pitchFamily="50" charset="-128"/>
                          <a:ea typeface="Meiryo UI" panose="020B0604030504040204" pitchFamily="50" charset="-128"/>
                        </a:rPr>
                        <a:t>効果・目標</a:t>
                      </a:r>
                      <a:endParaRPr kumimoji="1" lang="ja-JP" altLang="en-US" sz="1000" dirty="0">
                        <a:latin typeface="Meiryo UI" panose="020B0604030504040204" pitchFamily="50" charset="-128"/>
                        <a:ea typeface="Meiryo UI" panose="020B0604030504040204" pitchFamily="50" charset="-128"/>
                      </a:endParaRPr>
                    </a:p>
                  </a:txBody>
                  <a:tcPr marL="118169" marR="118169" marT="59084" marB="59084" anchor="ctr">
                    <a:solidFill>
                      <a:schemeClr val="bg1">
                        <a:lumMod val="95000"/>
                      </a:schemeClr>
                    </a:solidFill>
                  </a:tcPr>
                </a:tc>
                <a:tc>
                  <a:txBody>
                    <a:bodyPr/>
                    <a:lstStyle/>
                    <a:p>
                      <a:pPr marL="285750" indent="-285750">
                        <a:buFont typeface="Arial" panose="020B0604020202020204" pitchFamily="34" charset="0"/>
                        <a:buChar char="•"/>
                      </a:pPr>
                      <a:r>
                        <a:rPr kumimoji="1" lang="ja-JP" altLang="en-US" sz="1600" dirty="0">
                          <a:solidFill>
                            <a:srgbClr val="FF0000"/>
                          </a:solidFill>
                          <a:latin typeface="Meiryo UI" panose="020B0604030504040204" pitchFamily="50" charset="-128"/>
                          <a:ea typeface="Meiryo UI" panose="020B0604030504040204" pitchFamily="50" charset="-128"/>
                        </a:rPr>
                        <a:t>来場者数：１０００人以上</a:t>
                      </a:r>
                      <a:endParaRPr kumimoji="1" lang="en-US" altLang="ja-JP" sz="16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solidFill>
                            <a:srgbClr val="FF0000"/>
                          </a:solidFill>
                          <a:latin typeface="Meiryo UI" panose="020B0604030504040204" pitchFamily="50" charset="-128"/>
                          <a:ea typeface="Meiryo UI" panose="020B0604030504040204" pitchFamily="50" charset="-128"/>
                        </a:rPr>
                        <a:t>出店者数：１５店舗以上</a:t>
                      </a:r>
                      <a:endParaRPr kumimoji="1" lang="en-US" altLang="ja-JP" sz="1600" dirty="0">
                        <a:solidFill>
                          <a:srgbClr val="FF0000"/>
                        </a:solidFill>
                        <a:latin typeface="Meiryo UI" panose="020B0604030504040204" pitchFamily="50" charset="-128"/>
                        <a:ea typeface="Meiryo UI" panose="020B0604030504040204" pitchFamily="50" charset="-128"/>
                      </a:endParaRPr>
                    </a:p>
                  </a:txBody>
                  <a:tcPr marL="118169" marR="118169" marT="59084" marB="59084" anchor="ctr"/>
                </a:tc>
                <a:tc gridSpan="2">
                  <a:txBody>
                    <a:bodyPr/>
                    <a:lstStyle/>
                    <a:p>
                      <a:pPr marL="0" indent="0" algn="ctr">
                        <a:buFont typeface="Arial" panose="020B0604020202020204" pitchFamily="34" charset="0"/>
                        <a:buNone/>
                      </a:pPr>
                      <a:r>
                        <a:rPr kumimoji="1" lang="ja-JP" altLang="en-US" sz="1800" dirty="0">
                          <a:latin typeface="Meiryo UI" panose="020B0604030504040204" pitchFamily="50" charset="-128"/>
                          <a:ea typeface="Meiryo UI" panose="020B0604030504040204" pitchFamily="50" charset="-128"/>
                        </a:rPr>
                        <a:t>困</a:t>
                      </a:r>
                      <a:r>
                        <a:rPr kumimoji="1" lang="ja-JP" altLang="en-US" sz="1800" dirty="0">
                          <a:solidFill>
                            <a:schemeClr val="tx1"/>
                          </a:solidFill>
                          <a:latin typeface="Meiryo UI" panose="020B0604030504040204" pitchFamily="50" charset="-128"/>
                          <a:ea typeface="Meiryo UI" panose="020B0604030504040204" pitchFamily="50" charset="-128"/>
                        </a:rPr>
                        <a:t>りごと</a:t>
                      </a:r>
                      <a:endParaRPr kumimoji="1" lang="en-US" altLang="ja-JP" sz="1800" dirty="0">
                        <a:solidFill>
                          <a:schemeClr val="tx1"/>
                        </a:solidFill>
                        <a:latin typeface="Meiryo UI" panose="020B0604030504040204" pitchFamily="50" charset="-128"/>
                        <a:ea typeface="Meiryo UI" panose="020B0604030504040204" pitchFamily="50" charset="-128"/>
                      </a:endParaRPr>
                    </a:p>
                    <a:p>
                      <a:pPr marL="0" indent="0" algn="ctr">
                        <a:buFont typeface="Arial" panose="020B0604020202020204" pitchFamily="34" charset="0"/>
                        <a:buNone/>
                      </a:pPr>
                      <a:r>
                        <a:rPr kumimoji="1" lang="ja-JP" altLang="en-US" sz="1800" dirty="0">
                          <a:solidFill>
                            <a:schemeClr val="tx1"/>
                          </a:solidFill>
                          <a:latin typeface="Meiryo UI" panose="020B0604030504040204" pitchFamily="50" charset="-128"/>
                          <a:ea typeface="Meiryo UI" panose="020B0604030504040204" pitchFamily="50" charset="-128"/>
                        </a:rPr>
                        <a:t>相談したいこと</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marL="118169" marR="118169" marT="59084" marB="59084" anchor="ctr">
                    <a:solidFill>
                      <a:schemeClr val="bg1">
                        <a:lumMod val="95000"/>
                      </a:schemeClr>
                    </a:solidFill>
                  </a:tcPr>
                </a:tc>
                <a:tc hMerge="1">
                  <a:txBody>
                    <a:bodyPr/>
                    <a:lstStyle/>
                    <a:p>
                      <a:pPr algn="ctr"/>
                      <a:r>
                        <a:rPr kumimoji="1" lang="ja-JP" altLang="en-US" sz="1800" dirty="0">
                          <a:latin typeface="Meiryo UI" panose="020B0604030504040204" pitchFamily="50" charset="-128"/>
                          <a:ea typeface="Meiryo UI" panose="020B0604030504040204" pitchFamily="50" charset="-128"/>
                        </a:rPr>
                        <a:t>困りごと</a:t>
                      </a:r>
                    </a:p>
                  </a:txBody>
                  <a:tcPr marL="118169" marR="118169" marT="59084" marB="59084" anchor="ctr">
                    <a:solidFill>
                      <a:schemeClr val="bg1">
                        <a:lumMod val="95000"/>
                      </a:schemeClr>
                    </a:solidFill>
                  </a:tcPr>
                </a:tc>
                <a:tc gridSpan="2">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600" i="0" dirty="0">
                          <a:solidFill>
                            <a:srgbClr val="FF0000"/>
                          </a:solidFill>
                          <a:latin typeface="Meiryo UI" panose="020B0604030504040204" pitchFamily="50" charset="-128"/>
                          <a:ea typeface="Meiryo UI" panose="020B0604030504040204" pitchFamily="50" charset="-128"/>
                        </a:rPr>
                        <a:t>商店街の利用時に誰に相談するかわからない</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600" i="0" dirty="0">
                          <a:solidFill>
                            <a:srgbClr val="FF0000"/>
                          </a:solidFill>
                          <a:latin typeface="Meiryo UI" panose="020B0604030504040204" pitchFamily="50" charset="-128"/>
                          <a:ea typeface="Meiryo UI" panose="020B0604030504040204" pitchFamily="50" charset="-128"/>
                        </a:rPr>
                        <a:t>必要な申請があるかわからない</a:t>
                      </a:r>
                    </a:p>
                  </a:txBody>
                  <a:tcPr marL="118169" marR="118169" marT="59084" marB="59084" anchor="ct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i="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67952532"/>
                  </a:ext>
                </a:extLst>
              </a:tr>
            </a:tbl>
          </a:graphicData>
        </a:graphic>
      </p:graphicFrame>
      <p:sp>
        <p:nvSpPr>
          <p:cNvPr id="5" name="テキスト プレースホルダー 4">
            <a:extLst>
              <a:ext uri="{FF2B5EF4-FFF2-40B4-BE49-F238E27FC236}">
                <a16:creationId xmlns:a16="http://schemas.microsoft.com/office/drawing/2014/main" id="{6740BA51-ED12-9398-0D70-8BBF43161487}"/>
              </a:ext>
            </a:extLst>
          </p:cNvPr>
          <p:cNvSpPr>
            <a:spLocks noGrp="1"/>
          </p:cNvSpPr>
          <p:nvPr>
            <p:ph type="body" sz="quarter" idx="12"/>
          </p:nvPr>
        </p:nvSpPr>
        <p:spPr>
          <a:xfrm>
            <a:off x="251316" y="245211"/>
            <a:ext cx="7102795" cy="558336"/>
          </a:xfrm>
        </p:spPr>
        <p:txBody>
          <a:bodyPr>
            <a:normAutofit/>
          </a:bodyPr>
          <a:lstStyle/>
          <a:p>
            <a:pPr marL="0" indent="0">
              <a:buNone/>
            </a:pPr>
            <a:r>
              <a:rPr lang="en-US" altLang="ja-JP" dirty="0"/>
              <a:t>【</a:t>
            </a:r>
            <a:r>
              <a:rPr lang="ja-JP" altLang="en-US" dirty="0">
                <a:solidFill>
                  <a:srgbClr val="FF0000"/>
                </a:solidFill>
              </a:rPr>
              <a:t>マルシェでエリア活性化</a:t>
            </a:r>
            <a:r>
              <a:rPr lang="ja-JP" altLang="en-US" dirty="0"/>
              <a:t>プロジェクト</a:t>
            </a:r>
            <a:r>
              <a:rPr lang="en-US" altLang="ja-JP" dirty="0"/>
              <a:t>】</a:t>
            </a:r>
            <a:endParaRPr lang="ja-JP" altLang="en-US" dirty="0"/>
          </a:p>
        </p:txBody>
      </p:sp>
      <p:sp>
        <p:nvSpPr>
          <p:cNvPr id="4" name="テキスト プレースホルダー 4">
            <a:extLst>
              <a:ext uri="{FF2B5EF4-FFF2-40B4-BE49-F238E27FC236}">
                <a16:creationId xmlns:a16="http://schemas.microsoft.com/office/drawing/2014/main" id="{819CE659-4C94-459D-A438-C8DD8A0EDFAE}"/>
              </a:ext>
            </a:extLst>
          </p:cNvPr>
          <p:cNvSpPr txBox="1">
            <a:spLocks/>
          </p:cNvSpPr>
          <p:nvPr/>
        </p:nvSpPr>
        <p:spPr>
          <a:xfrm>
            <a:off x="9420726" y="133395"/>
            <a:ext cx="3272591" cy="558336"/>
          </a:xfrm>
          <a:prstGeom prst="rect">
            <a:avLst/>
          </a:prstGeom>
        </p:spPr>
        <p:txBody>
          <a:bodyPr vert="horz" lIns="91440" tIns="45720" rIns="91440" bIns="45720" rtlCol="0" anchor="ctr">
            <a:normAutofit/>
          </a:bodyPr>
          <a:lstStyle>
            <a:lvl1pPr marL="320040" indent="-320040" algn="l" defTabSz="1280160" rtl="0" eaLnBrk="1" latinLnBrk="0" hangingPunct="1">
              <a:lnSpc>
                <a:spcPct val="90000"/>
              </a:lnSpc>
              <a:spcBef>
                <a:spcPts val="1400"/>
              </a:spcBef>
              <a:spcAft>
                <a:spcPts val="775"/>
              </a:spcAft>
              <a:buFont typeface="Arial" panose="020B0604020202020204" pitchFamily="34" charset="0"/>
              <a:buChar char="•"/>
              <a:defRPr kumimoji="1" sz="2585" kern="1200">
                <a:solidFill>
                  <a:schemeClr val="tx1"/>
                </a:solidFill>
                <a:latin typeface="Meiryo UI" panose="020B0604030504040204" pitchFamily="50" charset="-128"/>
                <a:ea typeface="Meiryo UI" panose="020B0604030504040204" pitchFamily="50" charset="-128"/>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t>（様式２）プロジェクトシート</a:t>
            </a:r>
          </a:p>
        </p:txBody>
      </p:sp>
      <p:sp>
        <p:nvSpPr>
          <p:cNvPr id="6" name="テキスト プレースホルダー 4">
            <a:extLst>
              <a:ext uri="{FF2B5EF4-FFF2-40B4-BE49-F238E27FC236}">
                <a16:creationId xmlns:a16="http://schemas.microsoft.com/office/drawing/2014/main" id="{BA53F6C6-2145-4C34-BD7E-87248E9BED1C}"/>
              </a:ext>
            </a:extLst>
          </p:cNvPr>
          <p:cNvSpPr txBox="1">
            <a:spLocks/>
          </p:cNvSpPr>
          <p:nvPr/>
        </p:nvSpPr>
        <p:spPr>
          <a:xfrm>
            <a:off x="6747164" y="9176295"/>
            <a:ext cx="6641423" cy="558336"/>
          </a:xfrm>
          <a:prstGeom prst="rect">
            <a:avLst/>
          </a:prstGeom>
        </p:spPr>
        <p:txBody>
          <a:bodyPr vert="horz" lIns="91440" tIns="45720" rIns="91440" bIns="45720" rtlCol="0" anchor="ctr">
            <a:normAutofit/>
          </a:bodyPr>
          <a:lstStyle>
            <a:lvl1pPr marL="320040" indent="-320040" algn="l" defTabSz="1280160" rtl="0" eaLnBrk="1" latinLnBrk="0" hangingPunct="1">
              <a:lnSpc>
                <a:spcPct val="90000"/>
              </a:lnSpc>
              <a:spcBef>
                <a:spcPts val="1400"/>
              </a:spcBef>
              <a:spcAft>
                <a:spcPts val="775"/>
              </a:spcAft>
              <a:buFont typeface="Arial" panose="020B0604020202020204" pitchFamily="34" charset="0"/>
              <a:buChar char="•"/>
              <a:defRPr kumimoji="1" sz="2585" kern="1200">
                <a:solidFill>
                  <a:schemeClr val="tx1"/>
                </a:solidFill>
                <a:latin typeface="Meiryo UI" panose="020B0604030504040204" pitchFamily="50" charset="-128"/>
                <a:ea typeface="Meiryo UI" panose="020B0604030504040204" pitchFamily="50" charset="-128"/>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buFont typeface="Arial" panose="020B0604020202020204" pitchFamily="34" charset="0"/>
              <a:buNone/>
            </a:pPr>
            <a:r>
              <a:rPr lang="en-US" altLang="ja-JP" sz="1400" dirty="0"/>
              <a:t>※</a:t>
            </a:r>
            <a:r>
              <a:rPr lang="ja-JP" altLang="en-US" sz="1400" dirty="0"/>
              <a:t>　プロジェクトの収支が想定される場合、収支計画書（任意様式）を添付すること</a:t>
            </a:r>
          </a:p>
        </p:txBody>
      </p:sp>
      <p:sp>
        <p:nvSpPr>
          <p:cNvPr id="7" name="テキスト ボックス 6">
            <a:extLst>
              <a:ext uri="{FF2B5EF4-FFF2-40B4-BE49-F238E27FC236}">
                <a16:creationId xmlns:a16="http://schemas.microsoft.com/office/drawing/2014/main" id="{03093DEF-9162-4816-9F2C-B9F92D4E6A4C}"/>
              </a:ext>
            </a:extLst>
          </p:cNvPr>
          <p:cNvSpPr txBox="1"/>
          <p:nvPr/>
        </p:nvSpPr>
        <p:spPr>
          <a:xfrm>
            <a:off x="10739336" y="93948"/>
            <a:ext cx="1777069" cy="720000"/>
          </a:xfrm>
          <a:prstGeom prst="rect">
            <a:avLst/>
          </a:prstGeom>
          <a:solidFill>
            <a:srgbClr val="FFFF00"/>
          </a:solidFill>
          <a:ln>
            <a:noFill/>
          </a:ln>
        </p:spPr>
        <p:txBody>
          <a:bodyPr wrap="square" lIns="0" tIns="0" rIns="0" bIns="0" rtlCol="0" anchor="ctr" anchorCtr="0">
            <a:spAutoFit/>
          </a:bodyPr>
          <a:lstStyle/>
          <a:p>
            <a:pPr algn="ctr"/>
            <a:r>
              <a:rPr kumimoji="1" lang="ja-JP" altLang="en-US" sz="3600" b="1" dirty="0">
                <a:solidFill>
                  <a:srgbClr val="FF0000"/>
                </a:solidFill>
                <a:latin typeface="Meiryo UI" panose="020B0604030504040204" pitchFamily="50" charset="-128"/>
                <a:ea typeface="Meiryo UI" panose="020B0604030504040204" pitchFamily="50" charset="-128"/>
              </a:rPr>
              <a:t>記載例</a:t>
            </a:r>
          </a:p>
        </p:txBody>
      </p:sp>
      <p:sp>
        <p:nvSpPr>
          <p:cNvPr id="9" name="正方形/長方形 8">
            <a:extLst>
              <a:ext uri="{FF2B5EF4-FFF2-40B4-BE49-F238E27FC236}">
                <a16:creationId xmlns:a16="http://schemas.microsoft.com/office/drawing/2014/main" id="{9F16928F-09B3-464A-84C1-7267984EDBAD}"/>
              </a:ext>
            </a:extLst>
          </p:cNvPr>
          <p:cNvSpPr/>
          <p:nvPr/>
        </p:nvSpPr>
        <p:spPr>
          <a:xfrm>
            <a:off x="9420726" y="1765079"/>
            <a:ext cx="3095679" cy="66372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rgbClr val="FF0000"/>
                </a:solidFill>
              </a:rPr>
              <a:t>プロジェクトにつながる</a:t>
            </a:r>
            <a:r>
              <a:rPr kumimoji="1" lang="en-US" altLang="ja-JP" dirty="0">
                <a:solidFill>
                  <a:srgbClr val="FF0000"/>
                </a:solidFill>
              </a:rPr>
              <a:t>HP</a:t>
            </a:r>
            <a:r>
              <a:rPr kumimoji="1" lang="ja-JP" altLang="en-US" dirty="0">
                <a:solidFill>
                  <a:srgbClr val="FF0000"/>
                </a:solidFill>
              </a:rPr>
              <a:t>等があれば記入</a:t>
            </a:r>
          </a:p>
        </p:txBody>
      </p:sp>
      <p:sp>
        <p:nvSpPr>
          <p:cNvPr id="10" name="正方形/長方形 9">
            <a:extLst>
              <a:ext uri="{FF2B5EF4-FFF2-40B4-BE49-F238E27FC236}">
                <a16:creationId xmlns:a16="http://schemas.microsoft.com/office/drawing/2014/main" id="{2FE87DA1-990D-42E6-BC95-8B980B923C70}"/>
              </a:ext>
            </a:extLst>
          </p:cNvPr>
          <p:cNvSpPr/>
          <p:nvPr/>
        </p:nvSpPr>
        <p:spPr>
          <a:xfrm>
            <a:off x="290686" y="6040951"/>
            <a:ext cx="1748935" cy="170525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rgbClr val="FF0000"/>
                </a:solidFill>
              </a:rPr>
              <a:t>文字だけでなく、写真やイラストを使うなど、</a:t>
            </a:r>
            <a:endParaRPr kumimoji="1" lang="en-US" altLang="ja-JP" sz="1600" dirty="0">
              <a:solidFill>
                <a:srgbClr val="FF0000"/>
              </a:solidFill>
            </a:endParaRPr>
          </a:p>
          <a:p>
            <a:r>
              <a:rPr kumimoji="1" lang="ja-JP" altLang="en-US" sz="1600" dirty="0">
                <a:solidFill>
                  <a:srgbClr val="FF0000"/>
                </a:solidFill>
              </a:rPr>
              <a:t>どのようなプロジェクトなのか分かるよう記入</a:t>
            </a:r>
          </a:p>
        </p:txBody>
      </p:sp>
      <p:pic>
        <p:nvPicPr>
          <p:cNvPr id="11" name="図 10">
            <a:extLst>
              <a:ext uri="{FF2B5EF4-FFF2-40B4-BE49-F238E27FC236}">
                <a16:creationId xmlns:a16="http://schemas.microsoft.com/office/drawing/2014/main" id="{25100D47-836F-49ED-9E26-4EAE76387D28}"/>
              </a:ext>
            </a:extLst>
          </p:cNvPr>
          <p:cNvPicPr/>
          <p:nvPr/>
        </p:nvPicPr>
        <p:blipFill rotWithShape="1">
          <a:blip r:embed="rId2" cstate="email">
            <a:extLst>
              <a:ext uri="{28A0092B-C50C-407E-A947-70E740481C1C}">
                <a14:useLocalDpi xmlns:a14="http://schemas.microsoft.com/office/drawing/2010/main"/>
              </a:ext>
            </a:extLst>
          </a:blip>
          <a:srcRect/>
          <a:stretch/>
        </p:blipFill>
        <p:spPr bwMode="auto">
          <a:xfrm>
            <a:off x="9106071" y="5432866"/>
            <a:ext cx="3266530" cy="2212554"/>
          </a:xfrm>
          <a:prstGeom prst="rect">
            <a:avLst/>
          </a:prstGeom>
          <a:noFill/>
          <a:ln>
            <a:noFill/>
          </a:ln>
          <a:extLst>
            <a:ext uri="{53640926-AAD7-44D8-BBD7-CCE9431645EC}">
              <a14:shadowObscured xmlns:a14="http://schemas.microsoft.com/office/drawing/2010/main"/>
            </a:ext>
          </a:extLst>
        </p:spPr>
      </p:pic>
      <p:sp>
        <p:nvSpPr>
          <p:cNvPr id="12" name="正方形/長方形 11">
            <a:extLst>
              <a:ext uri="{FF2B5EF4-FFF2-40B4-BE49-F238E27FC236}">
                <a16:creationId xmlns:a16="http://schemas.microsoft.com/office/drawing/2014/main" id="{EA5D5139-40A2-47D4-903D-BC395EC2BB09}"/>
              </a:ext>
            </a:extLst>
          </p:cNvPr>
          <p:cNvSpPr/>
          <p:nvPr/>
        </p:nvSpPr>
        <p:spPr>
          <a:xfrm>
            <a:off x="5364682" y="58794"/>
            <a:ext cx="2764963" cy="79579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rgbClr val="FF0000"/>
                </a:solidFill>
              </a:rPr>
              <a:t>ビジョン</a:t>
            </a:r>
            <a:r>
              <a:rPr kumimoji="1" lang="en-US" altLang="ja-JP" sz="1600" dirty="0">
                <a:solidFill>
                  <a:srgbClr val="FF0000"/>
                </a:solidFill>
              </a:rPr>
              <a:t>p.16-26</a:t>
            </a:r>
            <a:r>
              <a:rPr kumimoji="1" lang="ja-JP" altLang="en-US" sz="1600" dirty="0">
                <a:solidFill>
                  <a:srgbClr val="FF0000"/>
                </a:solidFill>
              </a:rPr>
              <a:t>に示すテーマ等から該当するものを選んでください</a:t>
            </a:r>
          </a:p>
        </p:txBody>
      </p:sp>
      <p:cxnSp>
        <p:nvCxnSpPr>
          <p:cNvPr id="3" name="直線コネクタ 2">
            <a:extLst>
              <a:ext uri="{FF2B5EF4-FFF2-40B4-BE49-F238E27FC236}">
                <a16:creationId xmlns:a16="http://schemas.microsoft.com/office/drawing/2014/main" id="{DA55CA7B-48F9-4058-A9B3-8F8C42571542}"/>
              </a:ext>
            </a:extLst>
          </p:cNvPr>
          <p:cNvCxnSpPr>
            <a:cxnSpLocks/>
            <a:stCxn id="12" idx="2"/>
          </p:cNvCxnSpPr>
          <p:nvPr/>
        </p:nvCxnSpPr>
        <p:spPr>
          <a:xfrm flipH="1">
            <a:off x="6604000" y="854588"/>
            <a:ext cx="143164" cy="1868292"/>
          </a:xfrm>
          <a:prstGeom prst="line">
            <a:avLst/>
          </a:prstGeom>
          <a:ln>
            <a:solidFill>
              <a:srgbClr val="FF0000"/>
            </a:solidFill>
            <a:tailEnd type="oval"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21282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TotalTime>
  <Words>564</Words>
  <Application>Microsoft Office PowerPoint</Application>
  <PresentationFormat>A3 297x420 mm</PresentationFormat>
  <Paragraphs>77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生駒市</dc:creator>
  <cp:lastModifiedBy>生駒市</cp:lastModifiedBy>
  <cp:revision>16</cp:revision>
  <cp:lastPrinted>2025-02-06T06:06:10Z</cp:lastPrinted>
  <dcterms:created xsi:type="dcterms:W3CDTF">2025-02-05T00:49:51Z</dcterms:created>
  <dcterms:modified xsi:type="dcterms:W3CDTF">2025-04-10T08:40:03Z</dcterms:modified>
</cp:coreProperties>
</file>