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801" r:id="rId2"/>
    <p:sldId id="1804" r:id="rId3"/>
  </p:sldIdLst>
  <p:sldSz cx="12801600" cy="9601200" type="A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3" d="100"/>
          <a:sy n="53" d="100"/>
        </p:scale>
        <p:origin x="1278" y="60"/>
      </p:cViewPr>
      <p:guideLst/>
    </p:cSldViewPr>
  </p:slideViewPr>
  <p:notesTextViewPr>
    <p:cViewPr>
      <p:scale>
        <a:sx n="1" d="1"/>
        <a:sy n="1" d="1"/>
      </p:scale>
      <p:origin x="0" y="0"/>
    </p:cViewPr>
  </p:notesTextViewPr>
  <p:gridSpacing cx="68400" cy="684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09863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2139284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245116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6969" y="2"/>
            <a:ext cx="12808569" cy="868963"/>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809">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251318" y="264099"/>
            <a:ext cx="12298966" cy="604864"/>
          </a:xfrm>
        </p:spPr>
        <p:txBody>
          <a:bodyPr/>
          <a:lstStyle>
            <a:lvl1pPr>
              <a:spcAft>
                <a:spcPts val="775"/>
              </a:spcAft>
              <a:defRPr sz="2585">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12356320" y="9252899"/>
            <a:ext cx="193964" cy="198837"/>
          </a:xfrm>
          <a:prstGeom prst="rect">
            <a:avLst/>
          </a:prstGeom>
        </p:spPr>
        <p:txBody>
          <a:bodyPr vert="horz" wrap="none" lIns="0" tIns="0" rIns="0" bIns="0" rtlCol="0" anchor="b" anchorCtr="0">
            <a:spAutoFit/>
          </a:bodyPr>
          <a:lstStyle>
            <a:lvl1pPr algn="r">
              <a:defRPr sz="1292">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868963"/>
            <a:ext cx="128016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5269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458003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54965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81042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378865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42706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405379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1429982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6ADEFF1-76D1-440F-B189-546AC177109E}" type="datetimeFigureOut">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3144910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6ADEFF1-76D1-440F-B189-546AC177109E}" type="datetimeFigureOut">
              <a:rPr kumimoji="1" lang="ja-JP" altLang="en-US" smtClean="0"/>
              <a:t>2025/4/10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ECFA805-9099-44EC-8F6D-C864F712E152}" type="slidenum">
              <a:rPr kumimoji="1" lang="ja-JP" altLang="en-US" smtClean="0"/>
              <a:t>‹#›</a:t>
            </a:fld>
            <a:endParaRPr kumimoji="1" lang="ja-JP" altLang="en-US"/>
          </a:p>
        </p:txBody>
      </p:sp>
    </p:spTree>
    <p:extLst>
      <p:ext uri="{BB962C8B-B14F-4D97-AF65-F5344CB8AC3E}">
        <p14:creationId xmlns:p14="http://schemas.microsoft.com/office/powerpoint/2010/main" val="218855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37C17ED4-31B5-BE1E-4D38-25AA300C4F1B}"/>
              </a:ext>
            </a:extLst>
          </p:cNvPr>
          <p:cNvGraphicFramePr>
            <a:graphicFrameLocks noGrp="1"/>
          </p:cNvGraphicFramePr>
          <p:nvPr>
            <p:extLst>
              <p:ext uri="{D42A27DB-BD31-4B8C-83A1-F6EECF244321}">
                <p14:modId xmlns:p14="http://schemas.microsoft.com/office/powerpoint/2010/main" val="1183638102"/>
              </p:ext>
            </p:extLst>
          </p:nvPr>
        </p:nvGraphicFramePr>
        <p:xfrm>
          <a:off x="207999" y="1007901"/>
          <a:ext cx="12385603" cy="8136099"/>
        </p:xfrm>
        <a:graphic>
          <a:graphicData uri="http://schemas.openxmlformats.org/drawingml/2006/table">
            <a:tbl>
              <a:tblPr firstRow="1" bandRow="1">
                <a:tableStyleId>{5940675A-B579-460E-94D1-54222C63F5DA}</a:tableStyleId>
              </a:tblPr>
              <a:tblGrid>
                <a:gridCol w="1892392">
                  <a:extLst>
                    <a:ext uri="{9D8B030D-6E8A-4147-A177-3AD203B41FA5}">
                      <a16:colId xmlns:a16="http://schemas.microsoft.com/office/drawing/2014/main" val="1574572698"/>
                    </a:ext>
                  </a:extLst>
                </a:gridCol>
                <a:gridCol w="3741609">
                  <a:extLst>
                    <a:ext uri="{9D8B030D-6E8A-4147-A177-3AD203B41FA5}">
                      <a16:colId xmlns:a16="http://schemas.microsoft.com/office/drawing/2014/main" val="3623488850"/>
                    </a:ext>
                  </a:extLst>
                </a:gridCol>
                <a:gridCol w="558800">
                  <a:extLst>
                    <a:ext uri="{9D8B030D-6E8A-4147-A177-3AD203B41FA5}">
                      <a16:colId xmlns:a16="http://schemas.microsoft.com/office/drawing/2014/main" val="851539867"/>
                    </a:ext>
                  </a:extLst>
                </a:gridCol>
                <a:gridCol w="1047750">
                  <a:extLst>
                    <a:ext uri="{9D8B030D-6E8A-4147-A177-3AD203B41FA5}">
                      <a16:colId xmlns:a16="http://schemas.microsoft.com/office/drawing/2014/main" val="48331999"/>
                    </a:ext>
                  </a:extLst>
                </a:gridCol>
                <a:gridCol w="1905052">
                  <a:extLst>
                    <a:ext uri="{9D8B030D-6E8A-4147-A177-3AD203B41FA5}">
                      <a16:colId xmlns:a16="http://schemas.microsoft.com/office/drawing/2014/main" val="3168901572"/>
                    </a:ext>
                  </a:extLst>
                </a:gridCol>
                <a:gridCol w="3240000">
                  <a:extLst>
                    <a:ext uri="{9D8B030D-6E8A-4147-A177-3AD203B41FA5}">
                      <a16:colId xmlns:a16="http://schemas.microsoft.com/office/drawing/2014/main" val="3758133616"/>
                    </a:ext>
                  </a:extLst>
                </a:gridCol>
              </a:tblGrid>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チームリーダー</a:t>
                      </a:r>
                      <a:endParaRPr lang="ja-JP" altLang="en-US"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2">
                  <a:txBody>
                    <a:bodyPr/>
                    <a:lstStyle/>
                    <a:p>
                      <a:pPr algn="l"/>
                      <a:r>
                        <a:rPr lang="ja-JP" altLang="en-US" sz="1600" dirty="0">
                          <a:latin typeface="Meiryo UI" panose="020B0604030504040204" pitchFamily="50" charset="-128"/>
                          <a:ea typeface="Meiryo UI" panose="020B0604030504040204" pitchFamily="50" charset="-128"/>
                        </a:rPr>
                        <a:t>　　　　　　　　（地域との関わり：　　　　　　　　）</a:t>
                      </a:r>
                      <a:endParaRPr lang="en-US" altLang="ja-JP" sz="1600" dirty="0">
                        <a:latin typeface="Meiryo UI" panose="020B0604030504040204" pitchFamily="50" charset="-128"/>
                        <a:ea typeface="Meiryo UI" panose="020B0604030504040204" pitchFamily="50" charset="-128"/>
                      </a:endParaRPr>
                    </a:p>
                  </a:txBody>
                  <a:tcPr marL="118169" marR="118169" marT="59084" marB="59084" anchor="ctr"/>
                </a:tc>
                <a:tc hMerge="1">
                  <a:txBody>
                    <a:bodyPr/>
                    <a:lstStyle/>
                    <a:p>
                      <a:pPr algn="l"/>
                      <a:endParaRPr lang="en-US" altLang="ja-JP"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サポートメンバー</a:t>
                      </a:r>
                    </a:p>
                  </a:txBody>
                  <a:tcPr marL="118169" marR="118169" marT="59084" marB="59084"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　　人（スキル：　　　　　　　　　　）</a:t>
                      </a:r>
                      <a:endParaRPr kumimoji="1" lang="ja-JP" altLang="en-US" sz="1600" dirty="0">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2442898722"/>
                  </a:ext>
                </a:extLst>
              </a:tr>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サブリーダー１</a:t>
                      </a:r>
                    </a:p>
                  </a:txBody>
                  <a:tcPr marL="118169" marR="118169" marT="59084" marB="59084" anchor="ctr">
                    <a:solidFill>
                      <a:schemeClr val="bg1">
                        <a:lumMod val="95000"/>
                      </a:schemeClr>
                    </a:solidFill>
                  </a:tcPr>
                </a:tc>
                <a:tc gridSpan="2">
                  <a:txBody>
                    <a:bodyPr/>
                    <a:lstStyle/>
                    <a:p>
                      <a:pPr algn="l"/>
                      <a:r>
                        <a:rPr lang="ja-JP" altLang="en-US" sz="1600" dirty="0">
                          <a:latin typeface="Meiryo UI" panose="020B0604030504040204" pitchFamily="50" charset="-128"/>
                          <a:ea typeface="Meiryo UI" panose="020B0604030504040204" pitchFamily="50" charset="-128"/>
                        </a:rPr>
                        <a:t>　　　　　　　　（地域との関わり：　　　　　　　　）</a:t>
                      </a:r>
                      <a:endParaRPr lang="en-US" altLang="ja-JP" sz="1600" dirty="0">
                        <a:latin typeface="Meiryo UI" panose="020B0604030504040204" pitchFamily="50" charset="-128"/>
                        <a:ea typeface="Meiryo UI" panose="020B0604030504040204" pitchFamily="50" charset="-128"/>
                      </a:endParaRPr>
                    </a:p>
                  </a:txBody>
                  <a:tcPr marL="118169" marR="118169" marT="59084" marB="59084"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関連</a:t>
                      </a:r>
                      <a:r>
                        <a:rPr kumimoji="1" lang="en-US" altLang="ja-JP" sz="1800" dirty="0">
                          <a:latin typeface="Meiryo UI" panose="020B0604030504040204" pitchFamily="50" charset="-128"/>
                          <a:ea typeface="Meiryo UI" panose="020B0604030504040204" pitchFamily="50" charset="-128"/>
                        </a:rPr>
                        <a:t>URL</a:t>
                      </a:r>
                      <a:endParaRPr kumimoji="1" lang="ja-JP" altLang="en-US"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HP</a:t>
                      </a:r>
                      <a:r>
                        <a:rPr kumimoji="1" lang="ja-JP" altLang="en-US" sz="1200" dirty="0" err="1">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等）</a:t>
                      </a:r>
                    </a:p>
                  </a:txBody>
                  <a:tcPr marL="118169" marR="118169" marT="59084" marB="59084"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4201150482"/>
                  </a:ext>
                </a:extLst>
              </a:tr>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サブリーダー２</a:t>
                      </a:r>
                    </a:p>
                  </a:txBody>
                  <a:tcPr marL="118169" marR="118169" marT="59084" marB="59084" anchor="ctr">
                    <a:solidFill>
                      <a:schemeClr val="bg1">
                        <a:lumMod val="95000"/>
                      </a:schemeClr>
                    </a:solidFill>
                  </a:tcPr>
                </a:tc>
                <a:tc gridSpan="2">
                  <a:txBody>
                    <a:bodyPr/>
                    <a:lstStyle/>
                    <a:p>
                      <a:pPr algn="l"/>
                      <a:r>
                        <a:rPr lang="ja-JP" altLang="en-US" sz="1600" dirty="0">
                          <a:latin typeface="Meiryo UI" panose="020B0604030504040204" pitchFamily="50" charset="-128"/>
                          <a:ea typeface="Meiryo UI" panose="020B0604030504040204" pitchFamily="50" charset="-128"/>
                        </a:rPr>
                        <a:t>　　　　　　　　（地域との関わり：　　　　　　　　）</a:t>
                      </a:r>
                      <a:endParaRPr lang="en-US" altLang="ja-JP" sz="1600" dirty="0">
                        <a:latin typeface="Meiryo UI" panose="020B0604030504040204" pitchFamily="50" charset="-128"/>
                        <a:ea typeface="Meiryo UI" panose="020B0604030504040204" pitchFamily="50" charset="-128"/>
                      </a:endParaRPr>
                    </a:p>
                  </a:txBody>
                  <a:tcPr marL="118169" marR="118169" marT="59084" marB="59084"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関連するビジョンのテーマ</a:t>
                      </a:r>
                      <a:endParaRPr kumimoji="1" lang="en-US" altLang="ja-JP"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「まちを育むプロジェクト」</a:t>
                      </a:r>
                    </a:p>
                  </a:txBody>
                  <a:tcPr marL="118169" marR="118169" marT="59084" marB="59084" anchor="ctr">
                    <a:solidFill>
                      <a:schemeClr val="bg1">
                        <a:lumMod val="95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テーマ：</a:t>
                      </a:r>
                      <a:endParaRPr kumimoji="1" lang="en-US" altLang="ja-JP" sz="1600" dirty="0">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3205553331"/>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応募動機</a:t>
                      </a:r>
                      <a:endParaRPr kumimoji="1" lang="en-US" altLang="ja-JP"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5">
                  <a:txBody>
                    <a:bodyPr/>
                    <a:lstStyle/>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marL="118169" marR="118169" marT="59084" marB="59084"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39038644"/>
                  </a:ext>
                </a:extLst>
              </a:tr>
              <a:tr h="3960000">
                <a:tc>
                  <a:txBody>
                    <a:bodyPr/>
                    <a:lstStyle/>
                    <a:p>
                      <a:pPr algn="ctr"/>
                      <a:r>
                        <a:rPr kumimoji="1" lang="ja-JP" altLang="en-US" sz="1800" dirty="0">
                          <a:latin typeface="Meiryo UI" panose="020B0604030504040204" pitchFamily="50" charset="-128"/>
                          <a:ea typeface="Meiryo UI" panose="020B0604030504040204" pitchFamily="50" charset="-128"/>
                        </a:rPr>
                        <a:t>プロジェクト概要</a:t>
                      </a:r>
                      <a:endParaRPr kumimoji="1" lang="en-US" altLang="ja-JP"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5">
                  <a:txBody>
                    <a:bodyPr/>
                    <a:lstStyle/>
                    <a:p>
                      <a:pPr marL="0" indent="0">
                        <a:buFont typeface="Arial" panose="020B0604020202020204" pitchFamily="34" charset="0"/>
                        <a:buNone/>
                      </a:pP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chemeClr val="tx1"/>
                          </a:solidFill>
                          <a:latin typeface="Meiryo UI" panose="020B0604030504040204" pitchFamily="50" charset="-128"/>
                          <a:ea typeface="Meiryo UI" panose="020B0604030504040204" pitchFamily="50" charset="-128"/>
                          <a:cs typeface="+mn-cs"/>
                        </a:rPr>
                        <a:t>背景</a:t>
                      </a: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chemeClr val="tx1"/>
                          </a:solidFill>
                          <a:latin typeface="Meiryo UI" panose="020B0604030504040204" pitchFamily="50" charset="-128"/>
                          <a:ea typeface="Meiryo UI" panose="020B0604030504040204" pitchFamily="50" charset="-128"/>
                          <a:cs typeface="+mn-cs"/>
                        </a:rPr>
                        <a:t>目的</a:t>
                      </a: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chemeClr val="tx1"/>
                          </a:solidFill>
                          <a:latin typeface="Meiryo UI" panose="020B0604030504040204" pitchFamily="50" charset="-128"/>
                          <a:ea typeface="Meiryo UI" panose="020B0604030504040204" pitchFamily="50" charset="-128"/>
                          <a:cs typeface="+mn-cs"/>
                        </a:rPr>
                        <a:t>具体的な内容</a:t>
                      </a:r>
                      <a:r>
                        <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6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marL="118169" marR="118169" marT="59084" marB="59084"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1296099">
                <a:tc>
                  <a:txBody>
                    <a:bodyPr/>
                    <a:lstStyle/>
                    <a:p>
                      <a:pPr algn="ctr"/>
                      <a:r>
                        <a:rPr kumimoji="1" lang="ja-JP" altLang="en-US" sz="1800" dirty="0">
                          <a:latin typeface="Meiryo UI" panose="020B0604030504040204" pitchFamily="50" charset="-128"/>
                          <a:ea typeface="Meiryo UI" panose="020B0604030504040204" pitchFamily="50" charset="-128"/>
                        </a:rPr>
                        <a:t>効果・目標</a:t>
                      </a:r>
                      <a:endParaRPr kumimoji="1" lang="ja-JP" altLang="en-US" sz="10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a:txBody>
                    <a:bodyPr/>
                    <a:lstStyle/>
                    <a:p>
                      <a:pPr marL="285750" indent="-285750">
                        <a:buFont typeface="Arial" panose="020B0604020202020204" pitchFamily="34" charset="0"/>
                        <a:buChar char="•"/>
                      </a:pPr>
                      <a:endParaRPr kumimoji="1" lang="en-US" altLang="ja-JP"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indent="0" algn="ctr">
                        <a:buFont typeface="Arial" panose="020B0604020202020204" pitchFamily="34" charset="0"/>
                        <a:buNone/>
                      </a:pPr>
                      <a:r>
                        <a:rPr kumimoji="1" lang="ja-JP" altLang="en-US" sz="1800" dirty="0">
                          <a:latin typeface="Meiryo UI" panose="020B0604030504040204" pitchFamily="50" charset="-128"/>
                          <a:ea typeface="Meiryo UI" panose="020B0604030504040204" pitchFamily="50" charset="-128"/>
                        </a:rPr>
                        <a:t>困りごと</a:t>
                      </a:r>
                      <a:endParaRPr kumimoji="1" lang="en-US" altLang="ja-JP" sz="1800" dirty="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1800" dirty="0">
                          <a:latin typeface="Meiryo UI" panose="020B0604030504040204" pitchFamily="50" charset="-128"/>
                          <a:ea typeface="Meiryo UI" panose="020B0604030504040204" pitchFamily="50" charset="-128"/>
                        </a:rPr>
                        <a:t>相談したいこと</a:t>
                      </a:r>
                      <a:endParaRPr kumimoji="1" lang="en-US" altLang="ja-JP"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hMerge="1">
                  <a:txBody>
                    <a:bodyPr/>
                    <a:lstStyle/>
                    <a:p>
                      <a:pPr algn="ctr"/>
                      <a:r>
                        <a:rPr kumimoji="1" lang="ja-JP" altLang="en-US" sz="1800" dirty="0">
                          <a:latin typeface="Meiryo UI" panose="020B0604030504040204" pitchFamily="50" charset="-128"/>
                          <a:ea typeface="Meiryo UI" panose="020B0604030504040204" pitchFamily="50" charset="-128"/>
                        </a:rPr>
                        <a:t>困りごと</a:t>
                      </a:r>
                    </a:p>
                  </a:txBody>
                  <a:tcPr marL="118169" marR="118169" marT="59084" marB="59084" anchor="ctr">
                    <a:solidFill>
                      <a:schemeClr val="bg1">
                        <a:lumMod val="95000"/>
                      </a:schemeClr>
                    </a:solidFill>
                  </a:tcPr>
                </a:tc>
                <a:tc gridSpan="2">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600" i="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251316" y="245211"/>
            <a:ext cx="8581788" cy="558336"/>
          </a:xfrm>
        </p:spPr>
        <p:txBody>
          <a:bodyPr>
            <a:normAutofit/>
          </a:bodyPr>
          <a:lstStyle/>
          <a:p>
            <a:pPr marL="0" indent="0">
              <a:buNone/>
            </a:pPr>
            <a:r>
              <a:rPr lang="en-US" altLang="ja-JP" dirty="0"/>
              <a:t>【</a:t>
            </a:r>
            <a:r>
              <a:rPr lang="ja-JP" altLang="en-US" dirty="0"/>
              <a:t>　　　　　　　　　　　　　　　　　　　　　　　　　　　　プロジェクト</a:t>
            </a:r>
            <a:r>
              <a:rPr lang="en-US" altLang="ja-JP" dirty="0"/>
              <a:t>】</a:t>
            </a:r>
            <a:endParaRPr lang="ja-JP" altLang="en-US" dirty="0"/>
          </a:p>
        </p:txBody>
      </p:sp>
      <p:sp>
        <p:nvSpPr>
          <p:cNvPr id="4" name="テキスト プレースホルダー 4">
            <a:extLst>
              <a:ext uri="{FF2B5EF4-FFF2-40B4-BE49-F238E27FC236}">
                <a16:creationId xmlns:a16="http://schemas.microsoft.com/office/drawing/2014/main" id="{819CE659-4C94-459D-A438-C8DD8A0EDFAE}"/>
              </a:ext>
            </a:extLst>
          </p:cNvPr>
          <p:cNvSpPr txBox="1">
            <a:spLocks/>
          </p:cNvSpPr>
          <p:nvPr/>
        </p:nvSpPr>
        <p:spPr>
          <a:xfrm>
            <a:off x="7879340" y="133395"/>
            <a:ext cx="4813978" cy="558336"/>
          </a:xfrm>
          <a:prstGeom prst="rect">
            <a:avLst/>
          </a:prstGeom>
        </p:spPr>
        <p:txBody>
          <a:bodyPr vert="horz" lIns="91440" tIns="45720" rIns="91440" bIns="45720" rtlCol="0" anchor="ctr">
            <a:normAutofit/>
          </a:bodyPr>
          <a:lstStyle>
            <a:lvl1pPr marL="320040" indent="-320040" algn="l" defTabSz="1280160" rtl="0" eaLnBrk="1" latinLnBrk="0" hangingPunct="1">
              <a:lnSpc>
                <a:spcPct val="90000"/>
              </a:lnSpc>
              <a:spcBef>
                <a:spcPts val="1400"/>
              </a:spcBef>
              <a:spcAft>
                <a:spcPts val="775"/>
              </a:spcAft>
              <a:buFont typeface="Arial" panose="020B0604020202020204" pitchFamily="34" charset="0"/>
              <a:buChar char="•"/>
              <a:defRPr kumimoji="1" sz="2585" kern="1200">
                <a:solidFill>
                  <a:schemeClr val="tx1"/>
                </a:solidFill>
                <a:latin typeface="Meiryo UI" panose="020B0604030504040204" pitchFamily="50" charset="-128"/>
                <a:ea typeface="Meiryo UI" panose="020B0604030504040204" pitchFamily="50" charset="-128"/>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gn="r">
              <a:buFont typeface="Arial" panose="020B0604020202020204" pitchFamily="34" charset="0"/>
              <a:buNone/>
            </a:pPr>
            <a:r>
              <a:rPr lang="ja-JP" altLang="en-US" sz="2000" dirty="0"/>
              <a:t>（様式２）プロジェクトシート</a:t>
            </a:r>
          </a:p>
        </p:txBody>
      </p:sp>
      <p:sp>
        <p:nvSpPr>
          <p:cNvPr id="6" name="テキスト プレースホルダー 4">
            <a:extLst>
              <a:ext uri="{FF2B5EF4-FFF2-40B4-BE49-F238E27FC236}">
                <a16:creationId xmlns:a16="http://schemas.microsoft.com/office/drawing/2014/main" id="{BA53F6C6-2145-4C34-BD7E-87248E9BED1C}"/>
              </a:ext>
            </a:extLst>
          </p:cNvPr>
          <p:cNvSpPr txBox="1">
            <a:spLocks/>
          </p:cNvSpPr>
          <p:nvPr/>
        </p:nvSpPr>
        <p:spPr>
          <a:xfrm>
            <a:off x="6747164" y="9176295"/>
            <a:ext cx="6641423" cy="558336"/>
          </a:xfrm>
          <a:prstGeom prst="rect">
            <a:avLst/>
          </a:prstGeom>
        </p:spPr>
        <p:txBody>
          <a:bodyPr vert="horz" lIns="91440" tIns="45720" rIns="91440" bIns="45720" rtlCol="0" anchor="ctr">
            <a:normAutofit/>
          </a:bodyPr>
          <a:lstStyle>
            <a:lvl1pPr marL="320040" indent="-320040" algn="l" defTabSz="1280160" rtl="0" eaLnBrk="1" latinLnBrk="0" hangingPunct="1">
              <a:lnSpc>
                <a:spcPct val="90000"/>
              </a:lnSpc>
              <a:spcBef>
                <a:spcPts val="1400"/>
              </a:spcBef>
              <a:spcAft>
                <a:spcPts val="775"/>
              </a:spcAft>
              <a:buFont typeface="Arial" panose="020B0604020202020204" pitchFamily="34" charset="0"/>
              <a:buChar char="•"/>
              <a:defRPr kumimoji="1" sz="2585" kern="1200">
                <a:solidFill>
                  <a:schemeClr val="tx1"/>
                </a:solidFill>
                <a:latin typeface="Meiryo UI" panose="020B0604030504040204" pitchFamily="50" charset="-128"/>
                <a:ea typeface="Meiryo UI" panose="020B0604030504040204" pitchFamily="50" charset="-128"/>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a:t>※</a:t>
            </a:r>
            <a:r>
              <a:rPr lang="ja-JP" altLang="en-US" sz="1400" dirty="0"/>
              <a:t>　プロジェクトの収支が想定される場合、収支計画書（任意様式）を添付すること</a:t>
            </a:r>
          </a:p>
        </p:txBody>
      </p:sp>
    </p:spTree>
    <p:extLst>
      <p:ext uri="{BB962C8B-B14F-4D97-AF65-F5344CB8AC3E}">
        <p14:creationId xmlns:p14="http://schemas.microsoft.com/office/powerpoint/2010/main" val="173106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37C17ED4-31B5-BE1E-4D38-25AA300C4F1B}"/>
              </a:ext>
            </a:extLst>
          </p:cNvPr>
          <p:cNvGraphicFramePr>
            <a:graphicFrameLocks noGrp="1"/>
          </p:cNvGraphicFramePr>
          <p:nvPr>
            <p:extLst>
              <p:ext uri="{D42A27DB-BD31-4B8C-83A1-F6EECF244321}">
                <p14:modId xmlns:p14="http://schemas.microsoft.com/office/powerpoint/2010/main" val="4005663616"/>
              </p:ext>
            </p:extLst>
          </p:nvPr>
        </p:nvGraphicFramePr>
        <p:xfrm>
          <a:off x="207999" y="1007901"/>
          <a:ext cx="12385603" cy="8156419"/>
        </p:xfrm>
        <a:graphic>
          <a:graphicData uri="http://schemas.openxmlformats.org/drawingml/2006/table">
            <a:tbl>
              <a:tblPr firstRow="1" bandRow="1">
                <a:tableStyleId>{5940675A-B579-460E-94D1-54222C63F5DA}</a:tableStyleId>
              </a:tblPr>
              <a:tblGrid>
                <a:gridCol w="1892392">
                  <a:extLst>
                    <a:ext uri="{9D8B030D-6E8A-4147-A177-3AD203B41FA5}">
                      <a16:colId xmlns:a16="http://schemas.microsoft.com/office/drawing/2014/main" val="1574572698"/>
                    </a:ext>
                  </a:extLst>
                </a:gridCol>
                <a:gridCol w="3792409">
                  <a:extLst>
                    <a:ext uri="{9D8B030D-6E8A-4147-A177-3AD203B41FA5}">
                      <a16:colId xmlns:a16="http://schemas.microsoft.com/office/drawing/2014/main" val="3623488850"/>
                    </a:ext>
                  </a:extLst>
                </a:gridCol>
                <a:gridCol w="508000">
                  <a:extLst>
                    <a:ext uri="{9D8B030D-6E8A-4147-A177-3AD203B41FA5}">
                      <a16:colId xmlns:a16="http://schemas.microsoft.com/office/drawing/2014/main" val="505926902"/>
                    </a:ext>
                  </a:extLst>
                </a:gridCol>
                <a:gridCol w="1092200">
                  <a:extLst>
                    <a:ext uri="{9D8B030D-6E8A-4147-A177-3AD203B41FA5}">
                      <a16:colId xmlns:a16="http://schemas.microsoft.com/office/drawing/2014/main" val="48331999"/>
                    </a:ext>
                  </a:extLst>
                </a:gridCol>
                <a:gridCol w="1860602">
                  <a:extLst>
                    <a:ext uri="{9D8B030D-6E8A-4147-A177-3AD203B41FA5}">
                      <a16:colId xmlns:a16="http://schemas.microsoft.com/office/drawing/2014/main" val="3168901572"/>
                    </a:ext>
                  </a:extLst>
                </a:gridCol>
                <a:gridCol w="3240000">
                  <a:extLst>
                    <a:ext uri="{9D8B030D-6E8A-4147-A177-3AD203B41FA5}">
                      <a16:colId xmlns:a16="http://schemas.microsoft.com/office/drawing/2014/main" val="3758133616"/>
                    </a:ext>
                  </a:extLst>
                </a:gridCol>
              </a:tblGrid>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チームリーダー</a:t>
                      </a:r>
                      <a:endParaRPr lang="ja-JP" altLang="en-US"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2">
                  <a:txBody>
                    <a:bodyPr/>
                    <a:lstStyle/>
                    <a:p>
                      <a:pPr algn="l"/>
                      <a:r>
                        <a:rPr lang="ja-JP" altLang="en-US" sz="1600" dirty="0">
                          <a:solidFill>
                            <a:srgbClr val="FF0000"/>
                          </a:solidFill>
                          <a:latin typeface="Meiryo UI" panose="020B0604030504040204" pitchFamily="50" charset="-128"/>
                          <a:ea typeface="Meiryo UI" panose="020B0604030504040204" pitchFamily="50" charset="-128"/>
                        </a:rPr>
                        <a:t>いこみな　エリア</a:t>
                      </a:r>
                      <a:r>
                        <a:rPr lang="ja-JP" altLang="en-US" sz="1600" dirty="0">
                          <a:solidFill>
                            <a:schemeClr val="tx1"/>
                          </a:solidFill>
                          <a:latin typeface="Meiryo UI" panose="020B0604030504040204" pitchFamily="50" charset="-128"/>
                          <a:ea typeface="Meiryo UI" panose="020B0604030504040204" pitchFamily="50" charset="-128"/>
                        </a:rPr>
                        <a:t>（地域との関わり：</a:t>
                      </a:r>
                      <a:r>
                        <a:rPr lang="ja-JP" altLang="en-US" sz="1600" dirty="0">
                          <a:solidFill>
                            <a:srgbClr val="FF0000"/>
                          </a:solidFill>
                          <a:latin typeface="Meiryo UI" panose="020B0604030504040204" pitchFamily="50" charset="-128"/>
                          <a:ea typeface="Meiryo UI" panose="020B0604030504040204" pitchFamily="50" charset="-128"/>
                        </a:rPr>
                        <a:t>商店主</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tc>
                <a:tc hMerge="1">
                  <a:txBody>
                    <a:bodyPr/>
                    <a:lstStyle/>
                    <a:p>
                      <a:pPr algn="l"/>
                      <a:endParaRPr lang="en-US" altLang="ja-JP" sz="160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サポートメンバー</a:t>
                      </a:r>
                    </a:p>
                  </a:txBody>
                  <a:tcPr marL="118169" marR="118169" marT="59084" marB="59084"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人（スキル：</a:t>
                      </a:r>
                      <a:r>
                        <a:rPr kumimoji="1" lang="ja-JP" altLang="en-US" sz="1600" dirty="0">
                          <a:solidFill>
                            <a:srgbClr val="FF0000"/>
                          </a:solidFill>
                          <a:latin typeface="Meiryo UI" panose="020B0604030504040204" pitchFamily="50" charset="-128"/>
                          <a:ea typeface="Meiryo UI" panose="020B0604030504040204" pitchFamily="50" charset="-128"/>
                        </a:rPr>
                        <a:t>デザイナー、建築家、商店主、広報、マネジメント</a:t>
                      </a:r>
                      <a:r>
                        <a:rPr kumimoji="1" lang="ja-JP" altLang="en-US" sz="1600" dirty="0">
                          <a:latin typeface="Meiryo UI" panose="020B0604030504040204" pitchFamily="50" charset="-128"/>
                          <a:ea typeface="Meiryo UI" panose="020B0604030504040204" pitchFamily="50" charset="-128"/>
                        </a:rPr>
                        <a:t>）</a:t>
                      </a:r>
                    </a:p>
                  </a:txBody>
                  <a:tcPr marL="118169" marR="118169" marT="59084" marB="59084" anchor="ctr"/>
                </a:tc>
                <a:extLst>
                  <a:ext uri="{0D108BD9-81ED-4DB2-BD59-A6C34878D82A}">
                    <a16:rowId xmlns:a16="http://schemas.microsoft.com/office/drawing/2014/main" val="2442898722"/>
                  </a:ext>
                </a:extLst>
              </a:tr>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サブリーダー</a:t>
                      </a:r>
                      <a:r>
                        <a:rPr kumimoji="1" lang="en-US" altLang="ja-JP" sz="1800" dirty="0">
                          <a:latin typeface="Meiryo UI" panose="020B0604030504040204" pitchFamily="50" charset="-128"/>
                          <a:ea typeface="Meiryo UI" panose="020B0604030504040204" pitchFamily="50" charset="-128"/>
                        </a:rPr>
                        <a:t>1</a:t>
                      </a:r>
                      <a:endParaRPr kumimoji="1" lang="ja-JP" altLang="en-US"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FF0000"/>
                          </a:solidFill>
                          <a:latin typeface="Meiryo UI" panose="020B0604030504040204" pitchFamily="50" charset="-128"/>
                          <a:ea typeface="Meiryo UI" panose="020B0604030504040204" pitchFamily="50" charset="-128"/>
                        </a:rPr>
                        <a:t>みなみ　とおる</a:t>
                      </a:r>
                      <a:r>
                        <a:rPr lang="ja-JP" altLang="en-US" sz="1600" dirty="0">
                          <a:latin typeface="Meiryo UI" panose="020B0604030504040204" pitchFamily="50" charset="-128"/>
                          <a:ea typeface="Meiryo UI" panose="020B0604030504040204" pitchFamily="50" charset="-128"/>
                        </a:rPr>
                        <a:t>（地域との関わり：</a:t>
                      </a:r>
                      <a:r>
                        <a:rPr kumimoji="1" lang="ja-JP" altLang="en-US" sz="1600" dirty="0">
                          <a:solidFill>
                            <a:srgbClr val="FF0000"/>
                          </a:solidFill>
                          <a:latin typeface="Meiryo UI" panose="020B0604030504040204" pitchFamily="50" charset="-128"/>
                          <a:ea typeface="Meiryo UI" panose="020B0604030504040204" pitchFamily="50" charset="-128"/>
                        </a:rPr>
                        <a:t>デザイナー</a:t>
                      </a:r>
                      <a:r>
                        <a:rPr lang="ja-JP" altLang="en-US" sz="1600" dirty="0">
                          <a:latin typeface="Meiryo UI" panose="020B0604030504040204" pitchFamily="50" charset="-128"/>
                          <a:ea typeface="Meiryo UI" panose="020B0604030504040204" pitchFamily="50" charset="-128"/>
                        </a:rPr>
                        <a:t>）</a:t>
                      </a:r>
                    </a:p>
                  </a:txBody>
                  <a:tcPr marL="118169" marR="118169" marT="59084" marB="59084"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関連</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a:t>
                      </a:r>
                    </a:p>
                  </a:txBody>
                  <a:tcPr marL="118169" marR="118169" marT="59084" marB="59084"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4201150482"/>
                  </a:ext>
                </a:extLst>
              </a:tr>
              <a:tr h="72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サブリーダー</a:t>
                      </a:r>
                      <a:r>
                        <a:rPr kumimoji="1" lang="en-US" altLang="ja-JP" sz="1800" dirty="0">
                          <a:latin typeface="Meiryo UI" panose="020B0604030504040204" pitchFamily="50" charset="-128"/>
                          <a:ea typeface="Meiryo UI" panose="020B0604030504040204" pitchFamily="50" charset="-128"/>
                        </a:rPr>
                        <a:t>2</a:t>
                      </a:r>
                      <a:endParaRPr kumimoji="1" lang="ja-JP" altLang="en-US"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2">
                  <a:txBody>
                    <a:bodyPr/>
                    <a:lstStyle/>
                    <a:p>
                      <a:pPr marL="1439863" marR="0" lvl="0" indent="-1439863"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FF0000"/>
                          </a:solidFill>
                          <a:latin typeface="Meiryo UI" panose="020B0604030504040204" pitchFamily="50" charset="-128"/>
                          <a:ea typeface="Meiryo UI" panose="020B0604030504040204" pitchFamily="50" charset="-128"/>
                        </a:rPr>
                        <a:t>きた　ストリート</a:t>
                      </a:r>
                      <a:r>
                        <a:rPr lang="ja-JP" altLang="en-US" sz="1600" dirty="0">
                          <a:latin typeface="Meiryo UI" panose="020B0604030504040204" pitchFamily="50" charset="-128"/>
                          <a:ea typeface="Meiryo UI" panose="020B0604030504040204" pitchFamily="50" charset="-128"/>
                        </a:rPr>
                        <a:t>（地域との関わり：</a:t>
                      </a:r>
                      <a:r>
                        <a:rPr kumimoji="1" lang="ja-JP" altLang="en-US" sz="1600" dirty="0">
                          <a:solidFill>
                            <a:srgbClr val="FF0000"/>
                          </a:solidFill>
                          <a:latin typeface="Meiryo UI" panose="020B0604030504040204" pitchFamily="50" charset="-128"/>
                          <a:ea typeface="Meiryo UI" panose="020B0604030504040204" pitchFamily="50" charset="-128"/>
                        </a:rPr>
                        <a:t>建築家</a:t>
                      </a:r>
                      <a:r>
                        <a:rPr lang="ja-JP" altLang="en-US" sz="1600" dirty="0">
                          <a:latin typeface="Meiryo UI" panose="020B0604030504040204" pitchFamily="50" charset="-128"/>
                          <a:ea typeface="Meiryo UI" panose="020B0604030504040204" pitchFamily="50" charset="-128"/>
                        </a:rPr>
                        <a:t>）</a:t>
                      </a:r>
                    </a:p>
                  </a:txBody>
                  <a:tcPr marL="118169" marR="118169" marT="59084" marB="59084" anchor="ctr"/>
                </a:tc>
                <a:tc hMerge="1">
                  <a:txBody>
                    <a:bodyPr/>
                    <a:lstStyle/>
                    <a:p>
                      <a:pPr marL="1439863" marR="0" lvl="0" indent="-1439863" algn="l" defTabSz="914400" rtl="0" eaLnBrk="1" fontAlgn="auto" latinLnBrk="0" hangingPunct="1">
                        <a:lnSpc>
                          <a:spcPct val="100000"/>
                        </a:lnSpc>
                        <a:spcBef>
                          <a:spcPts val="0"/>
                        </a:spcBef>
                        <a:spcAft>
                          <a:spcPts val="0"/>
                        </a:spcAft>
                        <a:buClrTx/>
                        <a:buSzTx/>
                        <a:buFontTx/>
                        <a:buNone/>
                        <a:tabLst/>
                        <a:defRPr/>
                      </a:pPr>
                      <a:endParaRPr kumimoji="1" lang="ja-JP" altLang="en-US" sz="1600" dirty="0">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関連するビジョンのテーマ</a:t>
                      </a:r>
                      <a:endParaRPr kumimoji="1" lang="en-US" altLang="ja-JP"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「まちを育むプロジェクト」</a:t>
                      </a:r>
                    </a:p>
                  </a:txBody>
                  <a:tcPr marL="118169" marR="118169" marT="59084" marB="59084" anchor="ctr">
                    <a:solidFill>
                      <a:schemeClr val="bg1">
                        <a:lumMod val="95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テーマ：</a:t>
                      </a:r>
                      <a:r>
                        <a:rPr kumimoji="1" lang="ja-JP" altLang="en-US" sz="1600" dirty="0">
                          <a:solidFill>
                            <a:srgbClr val="FF0000"/>
                          </a:solidFill>
                          <a:latin typeface="Meiryo UI" panose="020B0604030504040204" pitchFamily="50" charset="-128"/>
                          <a:ea typeface="Meiryo UI" panose="020B0604030504040204" pitchFamily="50" charset="-128"/>
                        </a:rPr>
                        <a:t>都市空間</a:t>
                      </a:r>
                      <a:endParaRPr kumimoji="1" lang="en-US" altLang="ja-JP" sz="16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latin typeface="Meiryo UI" panose="020B0604030504040204" pitchFamily="50" charset="-128"/>
                          <a:ea typeface="Meiryo UI" panose="020B0604030504040204" pitchFamily="50" charset="-128"/>
                        </a:rPr>
                        <a:t>グランドレベル・アクティブ化プロジェクト</a:t>
                      </a:r>
                      <a:endParaRPr kumimoji="1" lang="en-US" altLang="ja-JP" sz="1600" dirty="0">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3205553331"/>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応募動機</a:t>
                      </a:r>
                      <a:endParaRPr kumimoji="1" lang="en-US" altLang="ja-JP"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5">
                  <a:txBody>
                    <a:bodyPr/>
                    <a:lstStyle/>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飲食店を経営しており、自分の店舗経営で手一杯でした。子育ての手が離れたことで、時間・気持ちともに余裕が生まれたので、地域とのつながりづくりやエリアの賑わいづくりが出来れば、自分だけでなくエリア全体にとって価値のあることができると思いました。</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txBody>
                  <a:tcPr marL="118169" marR="118169" marT="59084" marB="59084"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39038644"/>
                  </a:ext>
                </a:extLst>
              </a:tr>
              <a:tr h="3960000">
                <a:tc>
                  <a:txBody>
                    <a:bodyPr/>
                    <a:lstStyle/>
                    <a:p>
                      <a:pPr algn="ctr"/>
                      <a:r>
                        <a:rPr kumimoji="1" lang="ja-JP" altLang="en-US" sz="1800" dirty="0">
                          <a:latin typeface="Meiryo UI" panose="020B0604030504040204" pitchFamily="50" charset="-128"/>
                          <a:ea typeface="Meiryo UI" panose="020B0604030504040204" pitchFamily="50" charset="-128"/>
                        </a:rPr>
                        <a:t>プロジェクト概要</a:t>
                      </a:r>
                      <a:endParaRPr kumimoji="1" lang="en-US" altLang="ja-JP" sz="18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gridSpan="5">
                  <a:txBody>
                    <a:bodyPr/>
                    <a:lstStyle/>
                    <a:p>
                      <a:pPr marL="0" indent="0">
                        <a:buFont typeface="Arial" panose="020B0604020202020204" pitchFamily="34" charset="0"/>
                        <a:buNone/>
                      </a:pPr>
                      <a:r>
                        <a:rPr lang="ja-JP" altLang="en-US" sz="1600" b="0" i="0" u="none" strike="noStrike" kern="1200" baseline="0" dirty="0" err="1">
                          <a:solidFill>
                            <a:srgbClr val="FF0000"/>
                          </a:solidFill>
                          <a:latin typeface="Meiryo UI" panose="020B0604030504040204" pitchFamily="50" charset="-128"/>
                          <a:ea typeface="Meiryo UI" panose="020B0604030504040204" pitchFamily="50" charset="-128"/>
                          <a:cs typeface="+mn-cs"/>
                        </a:rPr>
                        <a:t>ぴっ</a:t>
                      </a: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くり商店街の魅力と活力を引き出すために、定期的なマルシェイベントを開催することで、地域住民や近隣都市からの来訪者を呼び込み、地元事業者やアーティスト、ハンドメイド作家など、多彩な出店者が一堂に会することで、エリア活性化を目指します。</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マルシェ出店に対しては、エリアでのテストマーケティングやファンの獲得につながり、周辺エリアに出店するきっかけにもなります。</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spcBef>
                          <a:spcPts val="600"/>
                        </a:spcBef>
                        <a:buFont typeface="Arial" panose="020B0604020202020204" pitchFamily="34" charset="0"/>
                        <a:buNone/>
                      </a:pP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背景</a:t>
                      </a: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・少子高齢化や大型ショッピングモールの影響で、商店街の集客が低下</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・地域のポテンシャルを活かし、地元資源の再評価と新たな価値と新陳代謝が急務</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spcBef>
                          <a:spcPts val="600"/>
                        </a:spcBef>
                        <a:buFont typeface="Arial" panose="020B0604020202020204" pitchFamily="34" charset="0"/>
                        <a:buNone/>
                      </a:pP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目的</a:t>
                      </a: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・商店街の集客力向上とブランディング強化</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・地元住民との交流と地域コミュニティの強化</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・地元事業者の販路拡大、収益向上の支援</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spcBef>
                          <a:spcPts val="600"/>
                        </a:spcBef>
                        <a:buFont typeface="Arial" panose="020B0604020202020204" pitchFamily="34" charset="0"/>
                        <a:buNone/>
                      </a:pP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具体的な活動内容</a:t>
                      </a:r>
                      <a:r>
                        <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rPr>
                        <a:t>】</a:t>
                      </a: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・出店内容：地元飲食ブース、クラフト、アート、ライブパフォーマンスなど</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r>
                        <a:rPr lang="ja-JP" altLang="en-US" sz="1600" b="0" i="0" u="none" strike="noStrike" kern="1200" baseline="0" dirty="0">
                          <a:solidFill>
                            <a:srgbClr val="FF0000"/>
                          </a:solidFill>
                          <a:latin typeface="Meiryo UI" panose="020B0604030504040204" pitchFamily="50" charset="-128"/>
                          <a:ea typeface="Meiryo UI" panose="020B0604030504040204" pitchFamily="50" charset="-128"/>
                          <a:cs typeface="+mn-cs"/>
                        </a:rPr>
                        <a:t>・イベントスケジュール：毎月第３日曜日</a:t>
                      </a:r>
                      <a:endParaRPr lang="en-US" altLang="ja-JP" sz="1600" b="0" i="0" u="none" strike="noStrike" kern="1200" baseline="0" dirty="0">
                        <a:solidFill>
                          <a:srgbClr val="FF0000"/>
                        </a:solidFill>
                        <a:latin typeface="Meiryo UI" panose="020B0604030504040204" pitchFamily="50" charset="-128"/>
                        <a:ea typeface="Meiryo UI" panose="020B0604030504040204" pitchFamily="50" charset="-128"/>
                        <a:cs typeface="+mn-cs"/>
                      </a:endParaRPr>
                    </a:p>
                  </a:txBody>
                  <a:tcPr marL="118169" marR="118169" marT="59084" marB="59084"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1316419">
                <a:tc>
                  <a:txBody>
                    <a:bodyPr/>
                    <a:lstStyle/>
                    <a:p>
                      <a:pPr algn="ctr"/>
                      <a:r>
                        <a:rPr kumimoji="1" lang="ja-JP" altLang="en-US" sz="1800" dirty="0">
                          <a:latin typeface="Meiryo UI" panose="020B0604030504040204" pitchFamily="50" charset="-128"/>
                          <a:ea typeface="Meiryo UI" panose="020B0604030504040204" pitchFamily="50" charset="-128"/>
                        </a:rPr>
                        <a:t>効果・目標</a:t>
                      </a:r>
                      <a:endParaRPr kumimoji="1" lang="ja-JP" altLang="en-US" sz="1000" dirty="0">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a:txBody>
                    <a:bodyPr/>
                    <a:lstStyle/>
                    <a:p>
                      <a:pPr marL="285750" indent="-285750">
                        <a:buFont typeface="Arial" panose="020B0604020202020204" pitchFamily="34" charset="0"/>
                        <a:buChar char="•"/>
                      </a:pPr>
                      <a:r>
                        <a:rPr kumimoji="1" lang="ja-JP" altLang="en-US" sz="1600" dirty="0">
                          <a:solidFill>
                            <a:srgbClr val="FF0000"/>
                          </a:solidFill>
                          <a:latin typeface="Meiryo UI" panose="020B0604030504040204" pitchFamily="50" charset="-128"/>
                          <a:ea typeface="Meiryo UI" panose="020B0604030504040204" pitchFamily="50" charset="-128"/>
                        </a:rPr>
                        <a:t>来場者数：１０００人以上</a:t>
                      </a:r>
                      <a:endParaRPr kumimoji="1" lang="en-US" altLang="ja-JP" sz="16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rgbClr val="FF0000"/>
                          </a:solidFill>
                          <a:latin typeface="Meiryo UI" panose="020B0604030504040204" pitchFamily="50" charset="-128"/>
                          <a:ea typeface="Meiryo UI" panose="020B0604030504040204" pitchFamily="50" charset="-128"/>
                        </a:rPr>
                        <a:t>出店者数：１５店舗以上</a:t>
                      </a:r>
                      <a:endParaRPr kumimoji="1" lang="en-US" altLang="ja-JP" sz="1600" dirty="0">
                        <a:solidFill>
                          <a:srgbClr val="FF0000"/>
                        </a:solidFill>
                        <a:latin typeface="Meiryo UI" panose="020B0604030504040204" pitchFamily="50" charset="-128"/>
                        <a:ea typeface="Meiryo UI" panose="020B0604030504040204" pitchFamily="50" charset="-128"/>
                      </a:endParaRPr>
                    </a:p>
                  </a:txBody>
                  <a:tcPr marL="118169" marR="118169" marT="59084" marB="59084" anchor="ctr"/>
                </a:tc>
                <a:tc gridSpan="2">
                  <a:txBody>
                    <a:bodyPr/>
                    <a:lstStyle/>
                    <a:p>
                      <a:pPr marL="0" indent="0" algn="ctr">
                        <a:buFont typeface="Arial" panose="020B0604020202020204" pitchFamily="34" charset="0"/>
                        <a:buNone/>
                      </a:pPr>
                      <a:r>
                        <a:rPr kumimoji="1" lang="ja-JP" altLang="en-US" sz="1800" dirty="0">
                          <a:latin typeface="Meiryo UI" panose="020B0604030504040204" pitchFamily="50" charset="-128"/>
                          <a:ea typeface="Meiryo UI" panose="020B0604030504040204" pitchFamily="50" charset="-128"/>
                        </a:rPr>
                        <a:t>困</a:t>
                      </a:r>
                      <a:r>
                        <a:rPr kumimoji="1" lang="ja-JP" altLang="en-US" sz="1800" dirty="0">
                          <a:solidFill>
                            <a:schemeClr val="tx1"/>
                          </a:solidFill>
                          <a:latin typeface="Meiryo UI" panose="020B0604030504040204" pitchFamily="50" charset="-128"/>
                          <a:ea typeface="Meiryo UI" panose="020B0604030504040204" pitchFamily="50" charset="-128"/>
                        </a:rPr>
                        <a:t>りごと</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1800" dirty="0">
                          <a:solidFill>
                            <a:schemeClr val="tx1"/>
                          </a:solidFill>
                          <a:latin typeface="Meiryo UI" panose="020B0604030504040204" pitchFamily="50" charset="-128"/>
                          <a:ea typeface="Meiryo UI" panose="020B0604030504040204" pitchFamily="50" charset="-128"/>
                        </a:rPr>
                        <a:t>相談したいこと</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solidFill>
                      <a:schemeClr val="bg1">
                        <a:lumMod val="95000"/>
                      </a:schemeClr>
                    </a:solidFill>
                  </a:tcPr>
                </a:tc>
                <a:tc hMerge="1">
                  <a:txBody>
                    <a:bodyPr/>
                    <a:lstStyle/>
                    <a:p>
                      <a:pPr algn="ctr"/>
                      <a:r>
                        <a:rPr kumimoji="1" lang="ja-JP" altLang="en-US" sz="1800" dirty="0">
                          <a:latin typeface="Meiryo UI" panose="020B0604030504040204" pitchFamily="50" charset="-128"/>
                          <a:ea typeface="Meiryo UI" panose="020B0604030504040204" pitchFamily="50" charset="-128"/>
                        </a:rPr>
                        <a:t>困りごと</a:t>
                      </a:r>
                    </a:p>
                  </a:txBody>
                  <a:tcPr marL="118169" marR="118169" marT="59084" marB="59084" anchor="ctr">
                    <a:solidFill>
                      <a:schemeClr val="bg1">
                        <a:lumMod val="95000"/>
                      </a:schemeClr>
                    </a:solidFill>
                  </a:tcPr>
                </a:tc>
                <a:tc gridSpan="2">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i="0" dirty="0">
                          <a:solidFill>
                            <a:srgbClr val="FF0000"/>
                          </a:solidFill>
                          <a:latin typeface="Meiryo UI" panose="020B0604030504040204" pitchFamily="50" charset="-128"/>
                          <a:ea typeface="Meiryo UI" panose="020B0604030504040204" pitchFamily="50" charset="-128"/>
                        </a:rPr>
                        <a:t>商店街の利用時に誰に相談するかわからない</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i="0" dirty="0">
                          <a:solidFill>
                            <a:srgbClr val="FF0000"/>
                          </a:solidFill>
                          <a:latin typeface="Meiryo UI" panose="020B0604030504040204" pitchFamily="50" charset="-128"/>
                          <a:ea typeface="Meiryo UI" panose="020B0604030504040204" pitchFamily="50" charset="-128"/>
                        </a:rPr>
                        <a:t>必要な申請があるかわからない</a:t>
                      </a:r>
                    </a:p>
                  </a:txBody>
                  <a:tcPr marL="118169" marR="118169" marT="59084" marB="59084" anchor="ct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251316" y="245211"/>
            <a:ext cx="7102795" cy="558336"/>
          </a:xfrm>
        </p:spPr>
        <p:txBody>
          <a:bodyPr>
            <a:normAutofit/>
          </a:bodyPr>
          <a:lstStyle/>
          <a:p>
            <a:pPr marL="0" indent="0">
              <a:buNone/>
            </a:pPr>
            <a:r>
              <a:rPr lang="en-US" altLang="ja-JP" dirty="0"/>
              <a:t>【</a:t>
            </a:r>
            <a:r>
              <a:rPr lang="ja-JP" altLang="en-US" dirty="0">
                <a:solidFill>
                  <a:srgbClr val="FF0000"/>
                </a:solidFill>
              </a:rPr>
              <a:t>マルシェでエリア活性化</a:t>
            </a:r>
            <a:r>
              <a:rPr lang="ja-JP" altLang="en-US" dirty="0"/>
              <a:t>プロジェクト</a:t>
            </a:r>
            <a:r>
              <a:rPr lang="en-US" altLang="ja-JP" dirty="0"/>
              <a:t>】</a:t>
            </a:r>
            <a:endParaRPr lang="ja-JP" altLang="en-US" dirty="0"/>
          </a:p>
        </p:txBody>
      </p:sp>
      <p:sp>
        <p:nvSpPr>
          <p:cNvPr id="4" name="テキスト プレースホルダー 4">
            <a:extLst>
              <a:ext uri="{FF2B5EF4-FFF2-40B4-BE49-F238E27FC236}">
                <a16:creationId xmlns:a16="http://schemas.microsoft.com/office/drawing/2014/main" id="{819CE659-4C94-459D-A438-C8DD8A0EDFAE}"/>
              </a:ext>
            </a:extLst>
          </p:cNvPr>
          <p:cNvSpPr txBox="1">
            <a:spLocks/>
          </p:cNvSpPr>
          <p:nvPr/>
        </p:nvSpPr>
        <p:spPr>
          <a:xfrm>
            <a:off x="9420726" y="133395"/>
            <a:ext cx="3272591" cy="558336"/>
          </a:xfrm>
          <a:prstGeom prst="rect">
            <a:avLst/>
          </a:prstGeom>
        </p:spPr>
        <p:txBody>
          <a:bodyPr vert="horz" lIns="91440" tIns="45720" rIns="91440" bIns="45720" rtlCol="0" anchor="ctr">
            <a:normAutofit/>
          </a:bodyPr>
          <a:lstStyle>
            <a:lvl1pPr marL="320040" indent="-320040" algn="l" defTabSz="1280160" rtl="0" eaLnBrk="1" latinLnBrk="0" hangingPunct="1">
              <a:lnSpc>
                <a:spcPct val="90000"/>
              </a:lnSpc>
              <a:spcBef>
                <a:spcPts val="1400"/>
              </a:spcBef>
              <a:spcAft>
                <a:spcPts val="775"/>
              </a:spcAft>
              <a:buFont typeface="Arial" panose="020B0604020202020204" pitchFamily="34" charset="0"/>
              <a:buChar char="•"/>
              <a:defRPr kumimoji="1" sz="2585" kern="1200">
                <a:solidFill>
                  <a:schemeClr val="tx1"/>
                </a:solidFill>
                <a:latin typeface="Meiryo UI" panose="020B0604030504040204" pitchFamily="50" charset="-128"/>
                <a:ea typeface="Meiryo UI" panose="020B0604030504040204" pitchFamily="50" charset="-128"/>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（様式２）プロジェクトシート</a:t>
            </a:r>
          </a:p>
        </p:txBody>
      </p:sp>
      <p:sp>
        <p:nvSpPr>
          <p:cNvPr id="6" name="テキスト プレースホルダー 4">
            <a:extLst>
              <a:ext uri="{FF2B5EF4-FFF2-40B4-BE49-F238E27FC236}">
                <a16:creationId xmlns:a16="http://schemas.microsoft.com/office/drawing/2014/main" id="{BA53F6C6-2145-4C34-BD7E-87248E9BED1C}"/>
              </a:ext>
            </a:extLst>
          </p:cNvPr>
          <p:cNvSpPr txBox="1">
            <a:spLocks/>
          </p:cNvSpPr>
          <p:nvPr/>
        </p:nvSpPr>
        <p:spPr>
          <a:xfrm>
            <a:off x="6747164" y="9176295"/>
            <a:ext cx="6641423" cy="558336"/>
          </a:xfrm>
          <a:prstGeom prst="rect">
            <a:avLst/>
          </a:prstGeom>
        </p:spPr>
        <p:txBody>
          <a:bodyPr vert="horz" lIns="91440" tIns="45720" rIns="91440" bIns="45720" rtlCol="0" anchor="ctr">
            <a:normAutofit/>
          </a:bodyPr>
          <a:lstStyle>
            <a:lvl1pPr marL="320040" indent="-320040" algn="l" defTabSz="1280160" rtl="0" eaLnBrk="1" latinLnBrk="0" hangingPunct="1">
              <a:lnSpc>
                <a:spcPct val="90000"/>
              </a:lnSpc>
              <a:spcBef>
                <a:spcPts val="1400"/>
              </a:spcBef>
              <a:spcAft>
                <a:spcPts val="775"/>
              </a:spcAft>
              <a:buFont typeface="Arial" panose="020B0604020202020204" pitchFamily="34" charset="0"/>
              <a:buChar char="•"/>
              <a:defRPr kumimoji="1" sz="2585" kern="1200">
                <a:solidFill>
                  <a:schemeClr val="tx1"/>
                </a:solidFill>
                <a:latin typeface="Meiryo UI" panose="020B0604030504040204" pitchFamily="50" charset="-128"/>
                <a:ea typeface="Meiryo UI" panose="020B0604030504040204" pitchFamily="50" charset="-128"/>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a:t>※</a:t>
            </a:r>
            <a:r>
              <a:rPr lang="ja-JP" altLang="en-US" sz="1400" dirty="0"/>
              <a:t>　プロジェクトの収支が想定される場合、収支計画書（任意様式）を添付すること</a:t>
            </a:r>
          </a:p>
        </p:txBody>
      </p:sp>
      <p:sp>
        <p:nvSpPr>
          <p:cNvPr id="7" name="テキスト ボックス 6">
            <a:extLst>
              <a:ext uri="{FF2B5EF4-FFF2-40B4-BE49-F238E27FC236}">
                <a16:creationId xmlns:a16="http://schemas.microsoft.com/office/drawing/2014/main" id="{03093DEF-9162-4816-9F2C-B9F92D4E6A4C}"/>
              </a:ext>
            </a:extLst>
          </p:cNvPr>
          <p:cNvSpPr txBox="1"/>
          <p:nvPr/>
        </p:nvSpPr>
        <p:spPr>
          <a:xfrm>
            <a:off x="10739336" y="93948"/>
            <a:ext cx="1777069" cy="720000"/>
          </a:xfrm>
          <a:prstGeom prst="rect">
            <a:avLst/>
          </a:prstGeom>
          <a:solidFill>
            <a:srgbClr val="FFFF00"/>
          </a:solidFill>
          <a:ln>
            <a:noFill/>
          </a:ln>
        </p:spPr>
        <p:txBody>
          <a:bodyPr wrap="square" lIns="0" tIns="0" rIns="0" bIns="0" rtlCol="0" anchor="ctr" anchorCtr="0">
            <a:spAutoFit/>
          </a:bodyPr>
          <a:lstStyle/>
          <a:p>
            <a:pPr algn="ctr"/>
            <a:r>
              <a:rPr kumimoji="1" lang="ja-JP" altLang="en-US" sz="3600" b="1" dirty="0">
                <a:solidFill>
                  <a:srgbClr val="FF0000"/>
                </a:solidFill>
                <a:latin typeface="Meiryo UI" panose="020B0604030504040204" pitchFamily="50" charset="-128"/>
                <a:ea typeface="Meiryo UI" panose="020B0604030504040204" pitchFamily="50" charset="-128"/>
              </a:rPr>
              <a:t>記載例</a:t>
            </a:r>
          </a:p>
        </p:txBody>
      </p:sp>
      <p:sp>
        <p:nvSpPr>
          <p:cNvPr id="9" name="正方形/長方形 8">
            <a:extLst>
              <a:ext uri="{FF2B5EF4-FFF2-40B4-BE49-F238E27FC236}">
                <a16:creationId xmlns:a16="http://schemas.microsoft.com/office/drawing/2014/main" id="{9F16928F-09B3-464A-84C1-7267984EDBAD}"/>
              </a:ext>
            </a:extLst>
          </p:cNvPr>
          <p:cNvSpPr/>
          <p:nvPr/>
        </p:nvSpPr>
        <p:spPr>
          <a:xfrm>
            <a:off x="9420726" y="1765079"/>
            <a:ext cx="3095679" cy="66372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FF0000"/>
                </a:solidFill>
              </a:rPr>
              <a:t>プロジェクトにつながる</a:t>
            </a:r>
            <a:r>
              <a:rPr kumimoji="1" lang="en-US" altLang="ja-JP" dirty="0">
                <a:solidFill>
                  <a:srgbClr val="FF0000"/>
                </a:solidFill>
              </a:rPr>
              <a:t>HP</a:t>
            </a:r>
            <a:r>
              <a:rPr kumimoji="1" lang="ja-JP" altLang="en-US" dirty="0">
                <a:solidFill>
                  <a:srgbClr val="FF0000"/>
                </a:solidFill>
              </a:rPr>
              <a:t>等があれば記入</a:t>
            </a:r>
          </a:p>
        </p:txBody>
      </p:sp>
      <p:sp>
        <p:nvSpPr>
          <p:cNvPr id="10" name="正方形/長方形 9">
            <a:extLst>
              <a:ext uri="{FF2B5EF4-FFF2-40B4-BE49-F238E27FC236}">
                <a16:creationId xmlns:a16="http://schemas.microsoft.com/office/drawing/2014/main" id="{2FE87DA1-990D-42E6-BC95-8B980B923C70}"/>
              </a:ext>
            </a:extLst>
          </p:cNvPr>
          <p:cNvSpPr/>
          <p:nvPr/>
        </p:nvSpPr>
        <p:spPr>
          <a:xfrm>
            <a:off x="290686" y="6040951"/>
            <a:ext cx="1748935" cy="170525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rPr>
              <a:t>文字だけでなく、写真やイラストを使うなど、</a:t>
            </a:r>
            <a:endParaRPr kumimoji="1" lang="en-US" altLang="ja-JP" sz="1600" dirty="0">
              <a:solidFill>
                <a:srgbClr val="FF0000"/>
              </a:solidFill>
            </a:endParaRPr>
          </a:p>
          <a:p>
            <a:r>
              <a:rPr kumimoji="1" lang="ja-JP" altLang="en-US" sz="1600" dirty="0">
                <a:solidFill>
                  <a:srgbClr val="FF0000"/>
                </a:solidFill>
              </a:rPr>
              <a:t>どのようなプロジェクトなのか分かるよう記入</a:t>
            </a:r>
          </a:p>
        </p:txBody>
      </p:sp>
      <p:pic>
        <p:nvPicPr>
          <p:cNvPr id="11" name="図 10">
            <a:extLst>
              <a:ext uri="{FF2B5EF4-FFF2-40B4-BE49-F238E27FC236}">
                <a16:creationId xmlns:a16="http://schemas.microsoft.com/office/drawing/2014/main" id="{25100D47-836F-49ED-9E26-4EAE76387D28}"/>
              </a:ext>
            </a:extLst>
          </p:cNvPr>
          <p:cNvPicPr/>
          <p:nvPr/>
        </p:nvPicPr>
        <p:blipFill rotWithShape="1">
          <a:blip r:embed="rId2" cstate="email">
            <a:extLst>
              <a:ext uri="{28A0092B-C50C-407E-A947-70E740481C1C}">
                <a14:useLocalDpi xmlns:a14="http://schemas.microsoft.com/office/drawing/2010/main"/>
              </a:ext>
            </a:extLst>
          </a:blip>
          <a:srcRect/>
          <a:stretch/>
        </p:blipFill>
        <p:spPr bwMode="auto">
          <a:xfrm>
            <a:off x="9106071" y="5432866"/>
            <a:ext cx="3266530" cy="2212554"/>
          </a:xfrm>
          <a:prstGeom prst="rect">
            <a:avLst/>
          </a:prstGeom>
          <a:noFill/>
          <a:ln>
            <a:noFill/>
          </a:ln>
          <a:extLst>
            <a:ext uri="{53640926-AAD7-44D8-BBD7-CCE9431645EC}">
              <a14:shadowObscured xmlns:a14="http://schemas.microsoft.com/office/drawing/2010/main"/>
            </a:ext>
          </a:extLst>
        </p:spPr>
      </p:pic>
      <p:sp>
        <p:nvSpPr>
          <p:cNvPr id="12" name="正方形/長方形 11">
            <a:extLst>
              <a:ext uri="{FF2B5EF4-FFF2-40B4-BE49-F238E27FC236}">
                <a16:creationId xmlns:a16="http://schemas.microsoft.com/office/drawing/2014/main" id="{EA5D5139-40A2-47D4-903D-BC395EC2BB09}"/>
              </a:ext>
            </a:extLst>
          </p:cNvPr>
          <p:cNvSpPr/>
          <p:nvPr/>
        </p:nvSpPr>
        <p:spPr>
          <a:xfrm>
            <a:off x="5364682" y="58794"/>
            <a:ext cx="2764963" cy="79579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rPr>
              <a:t>ビジョン</a:t>
            </a:r>
            <a:r>
              <a:rPr kumimoji="1" lang="en-US" altLang="ja-JP" sz="1600" dirty="0">
                <a:solidFill>
                  <a:srgbClr val="FF0000"/>
                </a:solidFill>
              </a:rPr>
              <a:t>p.16-26</a:t>
            </a:r>
            <a:r>
              <a:rPr kumimoji="1" lang="ja-JP" altLang="en-US" sz="1600" dirty="0">
                <a:solidFill>
                  <a:srgbClr val="FF0000"/>
                </a:solidFill>
              </a:rPr>
              <a:t>に示すテーマ等から該当するものを選んでください</a:t>
            </a:r>
          </a:p>
        </p:txBody>
      </p:sp>
      <p:cxnSp>
        <p:nvCxnSpPr>
          <p:cNvPr id="3" name="直線コネクタ 2">
            <a:extLst>
              <a:ext uri="{FF2B5EF4-FFF2-40B4-BE49-F238E27FC236}">
                <a16:creationId xmlns:a16="http://schemas.microsoft.com/office/drawing/2014/main" id="{DA55CA7B-48F9-4058-A9B3-8F8C42571542}"/>
              </a:ext>
            </a:extLst>
          </p:cNvPr>
          <p:cNvCxnSpPr>
            <a:cxnSpLocks/>
            <a:stCxn id="12" idx="2"/>
          </p:cNvCxnSpPr>
          <p:nvPr/>
        </p:nvCxnSpPr>
        <p:spPr>
          <a:xfrm flipH="1">
            <a:off x="6604000" y="854588"/>
            <a:ext cx="143164" cy="1868292"/>
          </a:xfrm>
          <a:prstGeom prst="line">
            <a:avLst/>
          </a:prstGeom>
          <a:ln>
            <a:solidFill>
              <a:srgbClr val="FF0000"/>
            </a:solidFill>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1282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564</Words>
  <Application>Microsoft Office PowerPoint</Application>
  <PresentationFormat>A3 297x420 mm</PresentationFormat>
  <Paragraphs>77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生駒市</dc:creator>
  <cp:lastModifiedBy>生駒市</cp:lastModifiedBy>
  <cp:revision>16</cp:revision>
  <cp:lastPrinted>2025-02-06T06:06:10Z</cp:lastPrinted>
  <dcterms:created xsi:type="dcterms:W3CDTF">2025-02-05T00:49:51Z</dcterms:created>
  <dcterms:modified xsi:type="dcterms:W3CDTF">2025-04-10T08:40:03Z</dcterms:modified>
</cp:coreProperties>
</file>